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83" Type="http://schemas.openxmlformats.org/officeDocument/2006/relationships/slide" Target="slides/slide78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31" Type="http://schemas.openxmlformats.org/officeDocument/2006/relationships/slide" Target="slides/slide26.xml"/><Relationship Id="rId75" Type="http://schemas.openxmlformats.org/officeDocument/2006/relationships/slide" Target="slides/slide70.xml"/><Relationship Id="rId30" Type="http://schemas.openxmlformats.org/officeDocument/2006/relationships/slide" Target="slides/slide25.xml"/><Relationship Id="rId74" Type="http://schemas.openxmlformats.org/officeDocument/2006/relationships/slide" Target="slides/slide69.xml"/><Relationship Id="rId33" Type="http://schemas.openxmlformats.org/officeDocument/2006/relationships/slide" Target="slides/slide28.xml"/><Relationship Id="rId77" Type="http://schemas.openxmlformats.org/officeDocument/2006/relationships/slide" Target="slides/slide72.xml"/><Relationship Id="rId32" Type="http://schemas.openxmlformats.org/officeDocument/2006/relationships/slide" Target="slides/slide27.xml"/><Relationship Id="rId76" Type="http://schemas.openxmlformats.org/officeDocument/2006/relationships/slide" Target="slides/slide71.xml"/><Relationship Id="rId35" Type="http://schemas.openxmlformats.org/officeDocument/2006/relationships/slide" Target="slides/slide30.xml"/><Relationship Id="rId79" Type="http://schemas.openxmlformats.org/officeDocument/2006/relationships/slide" Target="slides/slide74.xml"/><Relationship Id="rId34" Type="http://schemas.openxmlformats.org/officeDocument/2006/relationships/slide" Target="slides/slide29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slide" Target="slides/slide63.xml"/><Relationship Id="rId23" Type="http://schemas.openxmlformats.org/officeDocument/2006/relationships/slide" Target="slides/slide18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slide" Target="slides/slide6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827dbf3be7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g827dbf3be7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8266245464_0_2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8266245464_0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827dbf3be7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827dbf3be7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82aaca53ff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82aaca53ff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828f49aea5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828f49aea5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82ede2968e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82ede2968e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82ede2968e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82ede2968e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827dbf3be7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827dbf3be7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83177a8f75_0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83177a8f75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83177a8f75_0_2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83177a8f75_0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83177a8f75_0_2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83177a8f75_0_2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8266245464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8266245464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83e48509e3_1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83e48509e3_1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83e48509e3_1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83e48509e3_1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83e48509e3_1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83e48509e3_1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827dbf3be7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827dbf3be7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83177a8f75_0_2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83177a8f75_0_2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83177a8f75_0_3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83177a8f75_0_3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827dbf3be7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827dbf3be7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827dbf3be7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827dbf3be7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83177a8f75_0_3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83177a8f75_0_3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83177a8f75_0_3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83177a8f75_0_3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8266245464_0_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8266245464_0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827dbf3be7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827dbf3be7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827dbf3be7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827dbf3be7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827dbf3be7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827dbf3be7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735201d4e7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735201d4e7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753e252f83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753e252f83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753e252f83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753e252f83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827dbf3be7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827dbf3be7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827dbf3be7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827dbf3be7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828f49aea5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828f49aea5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827dbf3be7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827dbf3be7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8266245464_0_2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8266245464_0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827dbf3be7_0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827dbf3be7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82aaca53ff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82aaca53ff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82aaca53ff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82aaca53ff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827dbf3be7_0_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827dbf3be7_0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82c948da95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82c948da95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83177a8f75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83177a8f75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827dbf3be7_0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827dbf3be7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828f49aea5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828f49aea5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83898ce481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83898ce481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82c948da95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82c948da95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83177a8f75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83177a8f75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828f49aea5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" name="Google Shape;567;g828f49aea5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753e252f83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5" name="Google Shape;575;g753e252f83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83e48509e3_1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6" name="Google Shape;606;g83e48509e3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828f49aea5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828f49aea5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753e252f83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5" name="Google Shape;625;g753e252f83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g83e48509e3_1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8" name="Google Shape;648;g83e48509e3_1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827dbf3be7_0_2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9" name="Google Shape;659;g827dbf3be7_0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g83e48509e3_1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8" name="Google Shape;668;g83e48509e3_1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g83e48509e3_1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7" name="Google Shape;677;g83e48509e3_1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g827dbf3be7_0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7" name="Google Shape;687;g827dbf3be7_0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83177a8f75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83177a8f75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83898ce481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6" name="Google Shape;696;g83898ce481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g83b9d6d7e5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7" name="Google Shape;707;g83b9d6d7e5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g83b9d6d7e5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7" name="Google Shape;717;g83b9d6d7e5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g83b9d6d7e5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5" name="Google Shape;725;g83b9d6d7e5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g83b9d6d7e5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4" name="Google Shape;744;g83b9d6d7e5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g827dbf3be7_0_2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5" name="Google Shape;755;g827dbf3be7_0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g74a4445462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4" name="Google Shape;764;g74a4445462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g74a4445462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2" name="Google Shape;772;g74a4445462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g83b9d6d7e5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3" name="Google Shape;783;g83b9d6d7e5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g83b9d6d7e5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3" name="Google Shape;793;g83b9d6d7e5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826624546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826624546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g83b9d6d7e5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3" name="Google Shape;803;g83b9d6d7e5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g827dbf3be7_0_2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3" name="Google Shape;813;g827dbf3be7_0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g827dbf3be7_0_2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3" name="Google Shape;823;g827dbf3be7_0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g827dbf3be7_0_2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3" name="Google Shape;833;g827dbf3be7_0_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2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g83b9d6d7e5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4" name="Google Shape;844;g83b9d6d7e5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g83dd2b9156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5" name="Google Shape;865;g83dd2b9156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7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g827dbf3be7_0_2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9" name="Google Shape;879;g827dbf3be7_0_2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g753e252f83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9" name="Google Shape;889;g753e252f83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7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g878d65cf0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9" name="Google Shape;899;g878d65cf0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8266245464_0_2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8266245464_0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8266245464_0_2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8266245464_0_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9" name="Google Shape;4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21" name="Google Shape;21;p4"/>
          <p:cNvSpPr/>
          <p:nvPr/>
        </p:nvSpPr>
        <p:spPr>
          <a:xfrm>
            <a:off x="-6875" y="858400"/>
            <a:ext cx="9150900" cy="322800"/>
          </a:xfrm>
          <a:prstGeom prst="rect">
            <a:avLst/>
          </a:prstGeom>
          <a:solidFill>
            <a:srgbClr val="A2A2A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" name="Google Shape;24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9" name="Google Shape;29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" name="Google Shape;32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6" name="Google Shape;36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0" name="Google Shape;40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1" name="Google Shape;41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2" name="Google Shape;42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5" name="Google Shape;45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pic>
        <p:nvPicPr>
          <p:cNvPr id="9" name="Google Shape;9;p1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238575" y="250300"/>
            <a:ext cx="1504950" cy="47625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www.w3.org/WAI/WCAG21/Understanding/keyboard" TargetMode="External"/><Relationship Id="rId4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www.w3.org/WAI/WCAG21/Understanding/no-keyboard-trap" TargetMode="External"/><Relationship Id="rId4" Type="http://schemas.openxmlformats.org/officeDocument/2006/relationships/image" Target="../media/image1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4.png"/><Relationship Id="rId4" Type="http://schemas.openxmlformats.org/officeDocument/2006/relationships/image" Target="../media/image21.png"/><Relationship Id="rId5" Type="http://schemas.openxmlformats.org/officeDocument/2006/relationships/image" Target="../media/image2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www.w3.org/WAI/WCAG21/Understanding/keyboard" TargetMode="External"/><Relationship Id="rId4" Type="http://schemas.openxmlformats.org/officeDocument/2006/relationships/image" Target="../media/image2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6.png"/><Relationship Id="rId4" Type="http://schemas.openxmlformats.org/officeDocument/2006/relationships/image" Target="../media/image3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8.png"/><Relationship Id="rId4" Type="http://schemas.openxmlformats.org/officeDocument/2006/relationships/hyperlink" Target="https://www.w3.org/WAI/WCAG21/Understanding/character-key-shortcuts.html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2.png"/><Relationship Id="rId4" Type="http://schemas.openxmlformats.org/officeDocument/2006/relationships/image" Target="../media/image2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9.png"/><Relationship Id="rId4" Type="http://schemas.openxmlformats.org/officeDocument/2006/relationships/hyperlink" Target="https://www.w3.org/WAI/WCAG21/Understanding/timing-adjustable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s://www.w3.org/WAI/WCAG21/Understanding/pause-stop-hide" TargetMode="External"/><Relationship Id="rId4" Type="http://schemas.openxmlformats.org/officeDocument/2006/relationships/image" Target="../media/image2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1.png"/><Relationship Id="rId4" Type="http://schemas.openxmlformats.org/officeDocument/2006/relationships/image" Target="../media/image3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Relationship Id="rId4" Type="http://schemas.openxmlformats.org/officeDocument/2006/relationships/image" Target="../media/image3.png"/><Relationship Id="rId5" Type="http://schemas.openxmlformats.org/officeDocument/2006/relationships/image" Target="../media/image5.png"/><Relationship Id="rId6" Type="http://schemas.openxmlformats.org/officeDocument/2006/relationships/image" Target="../media/image4.png"/><Relationship Id="rId7" Type="http://schemas.openxmlformats.org/officeDocument/2006/relationships/image" Target="../media/image12.png"/><Relationship Id="rId8" Type="http://schemas.openxmlformats.org/officeDocument/2006/relationships/image" Target="../media/image7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s://www.w3.org/WAI/WCAG21/Understanding/no-timing" TargetMode="External"/><Relationship Id="rId4" Type="http://schemas.openxmlformats.org/officeDocument/2006/relationships/image" Target="../media/image3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hyperlink" Target="https://www.w3.org/WAI/WCAG21/Understanding/interruptions" TargetMode="External"/><Relationship Id="rId4" Type="http://schemas.openxmlformats.org/officeDocument/2006/relationships/image" Target="../media/image40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hyperlink" Target="https://www.w3.org/WAI/WCAG21/Understanding/re-authenticating" TargetMode="External"/><Relationship Id="rId4" Type="http://schemas.openxmlformats.org/officeDocument/2006/relationships/image" Target="../media/image3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3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81.png"/><Relationship Id="rId4" Type="http://schemas.openxmlformats.org/officeDocument/2006/relationships/image" Target="../media/image39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hyperlink" Target="https://www.w3.org/WAI/WCAG21/Understanding/timeouts" TargetMode="External"/><Relationship Id="rId4" Type="http://schemas.openxmlformats.org/officeDocument/2006/relationships/image" Target="../media/image44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hyperlink" Target="https://www.w3.org/WAI/WCAG21/Understanding/three-flashes-or-below-threshold" TargetMode="External"/><Relationship Id="rId4" Type="http://schemas.openxmlformats.org/officeDocument/2006/relationships/image" Target="../media/image42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hyperlink" Target="https://www.w3.org/WAI/WCAG21/Understanding/three-flashes" TargetMode="External"/><Relationship Id="rId4" Type="http://schemas.openxmlformats.org/officeDocument/2006/relationships/image" Target="../media/image46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hyperlink" Target="https://www.w3.org/WAI/WCAG21/Understanding/pause-stop-hide" TargetMode="External"/><Relationship Id="rId4" Type="http://schemas.openxmlformats.org/officeDocument/2006/relationships/image" Target="../media/image4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13.png"/><Relationship Id="rId5" Type="http://schemas.openxmlformats.org/officeDocument/2006/relationships/image" Target="../media/image19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hyperlink" Target="https://www.w3.org/WAI/WCAG21/Understanding/bypass-blocks" TargetMode="External"/><Relationship Id="rId4" Type="http://schemas.openxmlformats.org/officeDocument/2006/relationships/image" Target="../media/image47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9.png"/><Relationship Id="rId4" Type="http://schemas.openxmlformats.org/officeDocument/2006/relationships/image" Target="../media/image45.png"/><Relationship Id="rId5" Type="http://schemas.openxmlformats.org/officeDocument/2006/relationships/image" Target="../media/image53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51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hyperlink" Target="https://www.w3.org/WAI/WCAG21/Understanding/page-titled" TargetMode="External"/><Relationship Id="rId4" Type="http://schemas.openxmlformats.org/officeDocument/2006/relationships/image" Target="../media/image47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52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50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hyperlink" Target="https://www.w3.org/WAI/WCAG21/Understanding/focus-order" TargetMode="External"/><Relationship Id="rId4" Type="http://schemas.openxmlformats.org/officeDocument/2006/relationships/image" Target="../media/image60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56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56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55.png"/><Relationship Id="rId4" Type="http://schemas.openxmlformats.org/officeDocument/2006/relationships/image" Target="../media/image5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54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54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57.png"/><Relationship Id="rId4" Type="http://schemas.openxmlformats.org/officeDocument/2006/relationships/image" Target="../media/image59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62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62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63.png"/><Relationship Id="rId4" Type="http://schemas.openxmlformats.org/officeDocument/2006/relationships/image" Target="../media/image61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hyperlink" Target="https://www.w3.org/WAI/WCAG21/Understanding/link-purpose-in-context" TargetMode="External"/><Relationship Id="rId4" Type="http://schemas.openxmlformats.org/officeDocument/2006/relationships/image" Target="../media/image67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64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77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Relationship Id="rId3" Type="http://schemas.openxmlformats.org/officeDocument/2006/relationships/hyperlink" Target="https://www.w3.org/WAI/WCAG21/Understanding/multiple-ways" TargetMode="External"/><Relationship Id="rId4" Type="http://schemas.openxmlformats.org/officeDocument/2006/relationships/image" Target="../media/image6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69.png"/><Relationship Id="rId4" Type="http://schemas.openxmlformats.org/officeDocument/2006/relationships/image" Target="../media/image45.png"/><Relationship Id="rId5" Type="http://schemas.openxmlformats.org/officeDocument/2006/relationships/image" Target="../media/image53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51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65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65.png"/><Relationship Id="rId4" Type="http://schemas.openxmlformats.org/officeDocument/2006/relationships/image" Target="../media/image72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70.png"/><Relationship Id="rId4" Type="http://schemas.openxmlformats.org/officeDocument/2006/relationships/image" Target="../media/image75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Relationship Id="rId3" Type="http://schemas.openxmlformats.org/officeDocument/2006/relationships/hyperlink" Target="https://www.w3.org/WAI/WCAG21/Understanding/headings-and-labels" TargetMode="External"/><Relationship Id="rId4" Type="http://schemas.openxmlformats.org/officeDocument/2006/relationships/image" Target="../media/image66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78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71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76.png"/><Relationship Id="rId4" Type="http://schemas.openxmlformats.org/officeDocument/2006/relationships/image" Target="../media/image88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80.png"/><Relationship Id="rId4" Type="http://schemas.openxmlformats.org/officeDocument/2006/relationships/image" Target="../media/image7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84.png"/><Relationship Id="rId4" Type="http://schemas.openxmlformats.org/officeDocument/2006/relationships/image" Target="../media/image73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Relationship Id="rId3" Type="http://schemas.openxmlformats.org/officeDocument/2006/relationships/hyperlink" Target="https://www.w3.org/WAI/WCAG21/Understanding/location" TargetMode="External"/><Relationship Id="rId4" Type="http://schemas.openxmlformats.org/officeDocument/2006/relationships/image" Target="../media/image92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2.xml"/><Relationship Id="rId3" Type="http://schemas.openxmlformats.org/officeDocument/2006/relationships/hyperlink" Target="https://www.w3.org/WAI/WCAG21/Understanding/link-purpose-link-only" TargetMode="External"/><Relationship Id="rId4" Type="http://schemas.openxmlformats.org/officeDocument/2006/relationships/image" Target="../media/image79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3.xml"/><Relationship Id="rId3" Type="http://schemas.openxmlformats.org/officeDocument/2006/relationships/hyperlink" Target="https://www.w3.org/WAI/WCAG21/Understanding/section-headings" TargetMode="External"/><Relationship Id="rId4" Type="http://schemas.openxmlformats.org/officeDocument/2006/relationships/image" Target="../media/image83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87.png"/><Relationship Id="rId4" Type="http://schemas.openxmlformats.org/officeDocument/2006/relationships/image" Target="../media/image91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6.xml"/><Relationship Id="rId3" Type="http://schemas.openxmlformats.org/officeDocument/2006/relationships/hyperlink" Target="https://www.w3.org/WAI/WCAG21/Understanding/focus-visible" TargetMode="External"/><Relationship Id="rId4" Type="http://schemas.openxmlformats.org/officeDocument/2006/relationships/image" Target="../media/image85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82.png"/><Relationship Id="rId4" Type="http://schemas.openxmlformats.org/officeDocument/2006/relationships/image" Target="../media/image86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8.xml"/><Relationship Id="rId3" Type="http://schemas.openxmlformats.org/officeDocument/2006/relationships/hyperlink" Target="https://www.w3.org/WAI/WCAG21/Understanding/focus-visible" TargetMode="External"/><Relationship Id="rId4" Type="http://schemas.openxmlformats.org/officeDocument/2006/relationships/image" Target="../media/image8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/>
          <p:nvPr>
            <p:ph type="title"/>
          </p:nvPr>
        </p:nvSpPr>
        <p:spPr>
          <a:xfrm>
            <a:off x="311700" y="1220075"/>
            <a:ext cx="8520600" cy="155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3200"/>
              <a:t>롯데마트 웹 접근성</a:t>
            </a:r>
            <a:endParaRPr sz="3200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3200"/>
              <a:t>키보드 초점이동 개발 산출물</a:t>
            </a:r>
            <a:endParaRPr sz="3200"/>
          </a:p>
        </p:txBody>
      </p:sp>
      <p:sp>
        <p:nvSpPr>
          <p:cNvPr id="57" name="Google Shape;57;p13"/>
          <p:cNvSpPr txBox="1"/>
          <p:nvPr>
            <p:ph idx="4294967295" type="body"/>
          </p:nvPr>
        </p:nvSpPr>
        <p:spPr>
          <a:xfrm>
            <a:off x="311705" y="3033527"/>
            <a:ext cx="8520600" cy="45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ko"/>
              <a:t>원은재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2"/>
          <p:cNvSpPr txBox="1"/>
          <p:nvPr/>
        </p:nvSpPr>
        <p:spPr>
          <a:xfrm>
            <a:off x="1138075" y="1637400"/>
            <a:ext cx="1383300" cy="13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1. </a:t>
            </a:r>
            <a:r>
              <a:rPr lang="ko"/>
              <a:t>인식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1.1 대체 텍스트</a:t>
            </a:r>
            <a:endParaRPr sz="10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1.2 시간 기반 미디어</a:t>
            </a:r>
            <a:endParaRPr sz="10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1.3 적응성</a:t>
            </a:r>
            <a:endParaRPr sz="10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1.4 명료성</a:t>
            </a:r>
            <a:endParaRPr sz="10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33" name="Google Shape;133;p22"/>
          <p:cNvSpPr txBox="1"/>
          <p:nvPr/>
        </p:nvSpPr>
        <p:spPr>
          <a:xfrm>
            <a:off x="575550" y="836300"/>
            <a:ext cx="7992900" cy="3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FFFF"/>
                </a:solidFill>
              </a:rPr>
              <a:t>목차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34" name="Google Shape;134;p22"/>
          <p:cNvSpPr txBox="1"/>
          <p:nvPr/>
        </p:nvSpPr>
        <p:spPr>
          <a:xfrm>
            <a:off x="3122050" y="1637400"/>
            <a:ext cx="1383300" cy="18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2</a:t>
            </a:r>
            <a:r>
              <a:rPr lang="ko"/>
              <a:t>. 운용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rgbClr val="E69138"/>
                </a:solidFill>
              </a:rPr>
              <a:t>2.1 키보드 접근</a:t>
            </a:r>
            <a:endParaRPr sz="1000">
              <a:solidFill>
                <a:srgbClr val="E69138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rgbClr val="E69138"/>
                </a:solidFill>
              </a:rPr>
              <a:t>2.2 충분한 시간 제공</a:t>
            </a:r>
            <a:endParaRPr sz="1000">
              <a:solidFill>
                <a:srgbClr val="E69138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rgbClr val="E69138"/>
                </a:solidFill>
              </a:rPr>
              <a:t>2.3 발작 예방</a:t>
            </a:r>
            <a:endParaRPr sz="1000">
              <a:solidFill>
                <a:srgbClr val="E69138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rgbClr val="E69138"/>
                </a:solidFill>
              </a:rPr>
              <a:t>2.4 탐색 가능</a:t>
            </a:r>
            <a:endParaRPr sz="1000">
              <a:solidFill>
                <a:srgbClr val="E69138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E69138"/>
                </a:solidFill>
              </a:rPr>
              <a:t>2.5 입력 양식</a:t>
            </a:r>
            <a:endParaRPr sz="1000">
              <a:solidFill>
                <a:srgbClr val="E69138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22"/>
          <p:cNvSpPr txBox="1"/>
          <p:nvPr/>
        </p:nvSpPr>
        <p:spPr>
          <a:xfrm>
            <a:off x="5169579" y="1637400"/>
            <a:ext cx="1169100" cy="13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3</a:t>
            </a:r>
            <a:r>
              <a:rPr lang="ko"/>
              <a:t>. 이해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/>
              <a:t>3.1 가독성</a:t>
            </a:r>
            <a:endParaRPr sz="10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/>
              <a:t>3.2 예측 가능성</a:t>
            </a:r>
            <a:endParaRPr sz="10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/>
              <a:t>3.3 입력 도움</a:t>
            </a:r>
            <a:endParaRPr/>
          </a:p>
        </p:txBody>
      </p:sp>
      <p:sp>
        <p:nvSpPr>
          <p:cNvPr id="136" name="Google Shape;136;p22"/>
          <p:cNvSpPr txBox="1"/>
          <p:nvPr/>
        </p:nvSpPr>
        <p:spPr>
          <a:xfrm>
            <a:off x="7137350" y="1637400"/>
            <a:ext cx="836700" cy="13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4. 견고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/>
              <a:t>4.1 호환성​</a:t>
            </a:r>
            <a:endParaRPr sz="10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22"/>
          <p:cNvSpPr txBox="1"/>
          <p:nvPr/>
        </p:nvSpPr>
        <p:spPr>
          <a:xfrm>
            <a:off x="858475" y="3766975"/>
            <a:ext cx="6734700" cy="8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22"/>
          <p:cNvSpPr txBox="1"/>
          <p:nvPr/>
        </p:nvSpPr>
        <p:spPr>
          <a:xfrm>
            <a:off x="1138900" y="3648550"/>
            <a:ext cx="6911400" cy="10584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키보드 초점이동의 경우, 주로 WCAG 2원칙인 운용 항목과 관련이 있습니다.</a:t>
            </a:r>
            <a:endParaRPr sz="1100"/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이와 관련된 항목들을 위주로 롯데마트 PC 웹 접근성 작업 내역을 설명하겠습니다.</a:t>
            </a:r>
            <a:endParaRPr sz="11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/>
        </p:nvSpPr>
        <p:spPr>
          <a:xfrm>
            <a:off x="575550" y="836300"/>
            <a:ext cx="7992900" cy="3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FFFF"/>
                </a:solidFill>
              </a:rPr>
              <a:t>2.1 키보드 접근 &gt; 2.1.1 키보드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44" name="Google Shape;144;p23"/>
          <p:cNvSpPr txBox="1"/>
          <p:nvPr/>
        </p:nvSpPr>
        <p:spPr>
          <a:xfrm>
            <a:off x="4917670" y="1532584"/>
            <a:ext cx="3845100" cy="3339300"/>
          </a:xfrm>
          <a:prstGeom prst="rect">
            <a:avLst/>
          </a:prstGeom>
          <a:noFill/>
          <a:ln cap="flat" cmpd="sng" w="9525">
            <a:solidFill>
              <a:srgbClr val="A2A2A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 sz="900"/>
              <a:t>How to Meet Keyboard</a:t>
            </a:r>
            <a:endParaRPr sz="9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/>
              <a:t>기본 기능을 이용하려면 끝점(endpoint)만이 아니라 사용자의 이동 경로에 따라 입력을 달리해야 하는 경우를 제외하고, 개별 키 입력 시 특정한 시간적 제약 없이 키보드 인터페이스를 이용해서 콘텐츠의 모든 기능을 조작할 수 있어야 한다.</a:t>
            </a:r>
            <a:endParaRPr sz="9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145" name="Google Shape;145;p23"/>
          <p:cNvSpPr txBox="1"/>
          <p:nvPr/>
        </p:nvSpPr>
        <p:spPr>
          <a:xfrm>
            <a:off x="256175" y="1289698"/>
            <a:ext cx="4315800" cy="2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u="sng">
                <a:solidFill>
                  <a:srgbClr val="6D9EEB"/>
                </a:solidFill>
                <a:hlinkClick r:id="rId3"/>
              </a:rPr>
              <a:t>https://www.w3.org/WAI/WCAG21/Understanding/keyboard</a:t>
            </a:r>
            <a:endParaRPr b="1" sz="1000">
              <a:solidFill>
                <a:srgbClr val="6D9EEB"/>
              </a:solidFill>
            </a:endParaRPr>
          </a:p>
        </p:txBody>
      </p:sp>
      <p:pic>
        <p:nvPicPr>
          <p:cNvPr id="146" name="Google Shape;146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6175" y="1683200"/>
            <a:ext cx="4315824" cy="3129948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3"/>
          <p:cNvSpPr txBox="1"/>
          <p:nvPr/>
        </p:nvSpPr>
        <p:spPr>
          <a:xfrm>
            <a:off x="4908052" y="1420950"/>
            <a:ext cx="688200" cy="211500"/>
          </a:xfrm>
          <a:prstGeom prst="rect">
            <a:avLst/>
          </a:prstGeom>
          <a:solidFill>
            <a:srgbClr val="A2A2A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000">
                <a:solidFill>
                  <a:srgbClr val="FFFFFF"/>
                </a:solidFill>
              </a:rPr>
              <a:t>Level A</a:t>
            </a:r>
            <a:endParaRPr b="1" sz="1000">
              <a:solidFill>
                <a:srgbClr val="FFFFFF"/>
              </a:solidFill>
            </a:endParaRPr>
          </a:p>
        </p:txBody>
      </p:sp>
      <p:sp>
        <p:nvSpPr>
          <p:cNvPr id="148" name="Google Shape;148;p23"/>
          <p:cNvSpPr txBox="1"/>
          <p:nvPr/>
        </p:nvSpPr>
        <p:spPr>
          <a:xfrm>
            <a:off x="5025100" y="3023650"/>
            <a:ext cx="3633600" cy="1739100"/>
          </a:xfrm>
          <a:prstGeom prst="rect">
            <a:avLst/>
          </a:prstGeom>
          <a:noFill/>
          <a:ln cap="flat" cmpd="sng" w="9525">
            <a:solidFill>
              <a:srgbClr val="A2A2A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chemeClr val="dk1"/>
                </a:solidFill>
              </a:rPr>
              <a:t>- </a:t>
            </a:r>
            <a:r>
              <a:rPr lang="ko" sz="900">
                <a:solidFill>
                  <a:schemeClr val="dk1"/>
                </a:solidFill>
              </a:rPr>
              <a:t>예외 상황은 입력 기법이 아니라 기본 기능과 관련되어 있다. 예를 들어, 손글씨로 텍스트를 입력한다면 입력 기법(손글씨)은 경로에 의존적인 입력이 필요하지만 기본 기능(텍스트 입력)은 그렇지 않다.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chemeClr val="dk1"/>
                </a:solidFill>
              </a:rPr>
              <a:t>- 이 조항이 키보드 조작뿐 아니라 마우스 입력이나 다른 입력 방법을 제공하는 것을 권장하지 않거나 금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1"/>
                </a:solidFill>
              </a:rPr>
              <a:t>지하는 것은 아니다.</a:t>
            </a:r>
            <a:endParaRPr/>
          </a:p>
        </p:txBody>
      </p:sp>
      <p:sp>
        <p:nvSpPr>
          <p:cNvPr id="149" name="Google Shape;149;p23"/>
          <p:cNvSpPr txBox="1"/>
          <p:nvPr/>
        </p:nvSpPr>
        <p:spPr>
          <a:xfrm>
            <a:off x="5023626" y="3022844"/>
            <a:ext cx="430800" cy="170400"/>
          </a:xfrm>
          <a:prstGeom prst="rect">
            <a:avLst/>
          </a:prstGeom>
          <a:solidFill>
            <a:srgbClr val="A2A2A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FFFFFF"/>
                </a:solidFill>
              </a:rPr>
              <a:t>참고</a:t>
            </a:r>
            <a:endParaRPr sz="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4"/>
          <p:cNvSpPr txBox="1"/>
          <p:nvPr/>
        </p:nvSpPr>
        <p:spPr>
          <a:xfrm>
            <a:off x="575550" y="836300"/>
            <a:ext cx="7992900" cy="3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FFFF"/>
                </a:solidFill>
              </a:rPr>
              <a:t>2.1 키보드 접근 &gt; 2.1.1 키보드 : GNB 초점이동 이용법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155" name="Google Shape;15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4375" y="1449025"/>
            <a:ext cx="6012375" cy="3187149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4"/>
          <p:cNvSpPr txBox="1"/>
          <p:nvPr/>
        </p:nvSpPr>
        <p:spPr>
          <a:xfrm>
            <a:off x="6638450" y="1783525"/>
            <a:ext cx="2242500" cy="2852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A2A2A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- PC GNB의 경우 전체카테고리 버튼 안쪽으로 마우스가 들어올 경우에 하단 패널이 열리는 구조로 구현되어 있습니다.</a:t>
            </a:r>
            <a:endParaRPr sz="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- 또한 패널 안에는 좌측의 3Depth 구조의 메뉴와 우측의 슬라이드 형태의 전문관 메뉴로 구성이 되어 있습니다. </a:t>
            </a:r>
            <a:endParaRPr sz="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- 구조가 복잡하기 때문에 초점의 논리적 이동을 구현하기 위해 상하좌우 방향 키에 기능을 넣어 개발했습니다.</a:t>
            </a:r>
            <a:endParaRPr sz="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- 각각의 요소에서 하위 메뉴로 이동하고자 할 때에는 우측방향 화살표 키를, 상위 메뉴로 이동하고자 할 때에는 좌측방향 화살표 키를 누르면 됩니다. 추가적으로 상하 방향키에도 Tap 과 Shift + Tap</a:t>
            </a:r>
            <a:r>
              <a:rPr lang="ko" sz="800"/>
              <a:t> 키능을 넣어 사용자의 키보드 이용성을 확대했습니다.</a:t>
            </a:r>
            <a:endParaRPr sz="800"/>
          </a:p>
        </p:txBody>
      </p:sp>
      <p:sp>
        <p:nvSpPr>
          <p:cNvPr id="157" name="Google Shape;157;p24"/>
          <p:cNvSpPr txBox="1"/>
          <p:nvPr/>
        </p:nvSpPr>
        <p:spPr>
          <a:xfrm>
            <a:off x="6638450" y="1449025"/>
            <a:ext cx="2242500" cy="3345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rgbClr val="A2A2A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롯데마트 PC GNB</a:t>
            </a:r>
            <a:endParaRPr sz="10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5"/>
          <p:cNvSpPr txBox="1"/>
          <p:nvPr/>
        </p:nvSpPr>
        <p:spPr>
          <a:xfrm>
            <a:off x="575550" y="836300"/>
            <a:ext cx="7992900" cy="3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FFFF"/>
                </a:solidFill>
              </a:rPr>
              <a:t>2.1 키보드 접근 &gt; 2.1.1 키보드 : </a:t>
            </a:r>
            <a:r>
              <a:rPr lang="ko">
                <a:solidFill>
                  <a:schemeClr val="lt1"/>
                </a:solidFill>
              </a:rPr>
              <a:t>GNB 초점 이동 방법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63" name="Google Shape;163;p25"/>
          <p:cNvSpPr txBox="1"/>
          <p:nvPr/>
        </p:nvSpPr>
        <p:spPr>
          <a:xfrm>
            <a:off x="6638450" y="1783525"/>
            <a:ext cx="2242500" cy="2852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A2A2A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- 1번 요소에서 2번 요소로, 혹은 2번 요소에서 3번 요소로 초점 이동을 하고자 할 때에는 → 키를 </a:t>
            </a:r>
            <a:r>
              <a:rPr lang="ko" sz="800">
                <a:solidFill>
                  <a:schemeClr val="dk1"/>
                </a:solidFill>
              </a:rPr>
              <a:t>누르면 됩니다.</a:t>
            </a:r>
            <a:endParaRPr sz="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- 3번 요소에서 2번 요소로, 혹은 2번 요소에서 1번 요소로 초점 이동을 하고자 할 때에는 ← 키를 </a:t>
            </a:r>
            <a:r>
              <a:rPr lang="ko" sz="800">
                <a:solidFill>
                  <a:schemeClr val="dk1"/>
                </a:solidFill>
              </a:rPr>
              <a:t>누르면 됩니다.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</a:rPr>
              <a:t>- 또한 ↑, ↓ 키를 누르면 각각 위 아래 요소로 초점이 이동됩니다.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</a:endParaRPr>
          </a:p>
        </p:txBody>
      </p:sp>
      <p:sp>
        <p:nvSpPr>
          <p:cNvPr id="164" name="Google Shape;164;p25"/>
          <p:cNvSpPr txBox="1"/>
          <p:nvPr/>
        </p:nvSpPr>
        <p:spPr>
          <a:xfrm>
            <a:off x="6638450" y="1449025"/>
            <a:ext cx="2242500" cy="3345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rgbClr val="A2A2A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롯데마트 PC GNB</a:t>
            </a:r>
            <a:endParaRPr sz="1000"/>
          </a:p>
        </p:txBody>
      </p:sp>
      <p:pic>
        <p:nvPicPr>
          <p:cNvPr id="165" name="Google Shape;16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9992" y="1449025"/>
            <a:ext cx="6022895" cy="31871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6" name="Google Shape;166;p25"/>
          <p:cNvGrpSpPr/>
          <p:nvPr/>
        </p:nvGrpSpPr>
        <p:grpSpPr>
          <a:xfrm>
            <a:off x="1346904" y="2297945"/>
            <a:ext cx="236846" cy="273805"/>
            <a:chOff x="1346904" y="2297945"/>
            <a:chExt cx="236846" cy="273805"/>
          </a:xfrm>
        </p:grpSpPr>
        <p:sp>
          <p:nvSpPr>
            <p:cNvPr id="167" name="Google Shape;167;p25"/>
            <p:cNvSpPr/>
            <p:nvPr/>
          </p:nvSpPr>
          <p:spPr>
            <a:xfrm>
              <a:off x="1361750" y="2349750"/>
              <a:ext cx="222000" cy="222000"/>
            </a:xfrm>
            <a:prstGeom prst="ellipse">
              <a:avLst/>
            </a:prstGeom>
            <a:solidFill>
              <a:srgbClr val="FF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25"/>
            <p:cNvSpPr txBox="1"/>
            <p:nvPr/>
          </p:nvSpPr>
          <p:spPr>
            <a:xfrm>
              <a:off x="1346904" y="2297945"/>
              <a:ext cx="222000" cy="22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900">
                  <a:solidFill>
                    <a:srgbClr val="FFFFFF"/>
                  </a:solidFill>
                </a:rPr>
                <a:t>1</a:t>
              </a:r>
              <a:endParaRPr sz="900">
                <a:solidFill>
                  <a:srgbClr val="FFFFFF"/>
                </a:solidFill>
              </a:endParaRPr>
            </a:p>
          </p:txBody>
        </p:sp>
      </p:grpSp>
      <p:grpSp>
        <p:nvGrpSpPr>
          <p:cNvPr id="169" name="Google Shape;169;p25"/>
          <p:cNvGrpSpPr/>
          <p:nvPr/>
        </p:nvGrpSpPr>
        <p:grpSpPr>
          <a:xfrm>
            <a:off x="2513202" y="2579146"/>
            <a:ext cx="236846" cy="273805"/>
            <a:chOff x="1346904" y="2297945"/>
            <a:chExt cx="236846" cy="273805"/>
          </a:xfrm>
        </p:grpSpPr>
        <p:sp>
          <p:nvSpPr>
            <p:cNvPr id="170" name="Google Shape;170;p25"/>
            <p:cNvSpPr/>
            <p:nvPr/>
          </p:nvSpPr>
          <p:spPr>
            <a:xfrm>
              <a:off x="1361750" y="2349750"/>
              <a:ext cx="222000" cy="222000"/>
            </a:xfrm>
            <a:prstGeom prst="ellipse">
              <a:avLst/>
            </a:prstGeom>
            <a:solidFill>
              <a:srgbClr val="FF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25"/>
            <p:cNvSpPr txBox="1"/>
            <p:nvPr/>
          </p:nvSpPr>
          <p:spPr>
            <a:xfrm>
              <a:off x="1346904" y="2297945"/>
              <a:ext cx="222000" cy="22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900">
                  <a:solidFill>
                    <a:srgbClr val="FFFFFF"/>
                  </a:solidFill>
                </a:rPr>
                <a:t>2</a:t>
              </a:r>
              <a:endParaRPr sz="900">
                <a:solidFill>
                  <a:srgbClr val="FFFFFF"/>
                </a:solidFill>
              </a:endParaRPr>
            </a:p>
          </p:txBody>
        </p:sp>
      </p:grpSp>
      <p:grpSp>
        <p:nvGrpSpPr>
          <p:cNvPr id="172" name="Google Shape;172;p25"/>
          <p:cNvGrpSpPr/>
          <p:nvPr/>
        </p:nvGrpSpPr>
        <p:grpSpPr>
          <a:xfrm>
            <a:off x="3731032" y="2576953"/>
            <a:ext cx="236846" cy="273805"/>
            <a:chOff x="1346904" y="2297945"/>
            <a:chExt cx="236846" cy="273805"/>
          </a:xfrm>
        </p:grpSpPr>
        <p:sp>
          <p:nvSpPr>
            <p:cNvPr id="173" name="Google Shape;173;p25"/>
            <p:cNvSpPr/>
            <p:nvPr/>
          </p:nvSpPr>
          <p:spPr>
            <a:xfrm>
              <a:off x="1361750" y="2349750"/>
              <a:ext cx="222000" cy="222000"/>
            </a:xfrm>
            <a:prstGeom prst="ellipse">
              <a:avLst/>
            </a:prstGeom>
            <a:solidFill>
              <a:srgbClr val="FF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25"/>
            <p:cNvSpPr txBox="1"/>
            <p:nvPr/>
          </p:nvSpPr>
          <p:spPr>
            <a:xfrm>
              <a:off x="1346904" y="2297945"/>
              <a:ext cx="222000" cy="22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900">
                  <a:solidFill>
                    <a:srgbClr val="FFFFFF"/>
                  </a:solidFill>
                </a:rPr>
                <a:t>3</a:t>
              </a:r>
              <a:endParaRPr sz="900">
                <a:solidFill>
                  <a:srgbClr val="FFFFFF"/>
                </a:solidFill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6"/>
          <p:cNvSpPr txBox="1"/>
          <p:nvPr/>
        </p:nvSpPr>
        <p:spPr>
          <a:xfrm>
            <a:off x="575550" y="836300"/>
            <a:ext cx="7992900" cy="3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FFFF"/>
                </a:solidFill>
              </a:rPr>
              <a:t>2.1 키보드 접근 &gt; 2.1.1 키보드 : </a:t>
            </a:r>
            <a:r>
              <a:rPr lang="ko">
                <a:solidFill>
                  <a:schemeClr val="lt1"/>
                </a:solidFill>
              </a:rPr>
              <a:t>GNB 블라인드 가이드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80" name="Google Shape;180;p26"/>
          <p:cNvSpPr txBox="1"/>
          <p:nvPr/>
        </p:nvSpPr>
        <p:spPr>
          <a:xfrm>
            <a:off x="6638450" y="1783525"/>
            <a:ext cx="2242500" cy="2852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A2A2A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- 롯데마트 PC GNB 의 사용법은 블라인드 가이드로 별도 설명이 제공되고 있습니다.</a:t>
            </a:r>
            <a:endParaRPr sz="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- 블라인드 가이드는 요소를 육안으로 보았을 때의 큰 구조 설명을 우선 제공 한 뒤, 각각의 세부 항목들을 보다 편리하게 탐색 할 수 있는 방법을 제시합니다.</a:t>
            </a:r>
            <a:endParaRPr sz="800"/>
          </a:p>
        </p:txBody>
      </p:sp>
      <p:sp>
        <p:nvSpPr>
          <p:cNvPr id="181" name="Google Shape;181;p26"/>
          <p:cNvSpPr txBox="1"/>
          <p:nvPr/>
        </p:nvSpPr>
        <p:spPr>
          <a:xfrm>
            <a:off x="6638450" y="1449025"/>
            <a:ext cx="2242500" cy="3345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rgbClr val="A2A2A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롯데마트 PC GNB 블라인드 가이드</a:t>
            </a:r>
            <a:endParaRPr sz="1000"/>
          </a:p>
        </p:txBody>
      </p:sp>
      <p:pic>
        <p:nvPicPr>
          <p:cNvPr id="182" name="Google Shape;18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3021" y="1449025"/>
            <a:ext cx="5644271" cy="318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7"/>
          <p:cNvSpPr txBox="1"/>
          <p:nvPr/>
        </p:nvSpPr>
        <p:spPr>
          <a:xfrm>
            <a:off x="4572000" y="1916725"/>
            <a:ext cx="4137300" cy="2852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A2A2A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188" name="Google Shape;188;p27"/>
          <p:cNvSpPr txBox="1"/>
          <p:nvPr/>
        </p:nvSpPr>
        <p:spPr>
          <a:xfrm>
            <a:off x="575550" y="836300"/>
            <a:ext cx="7992900" cy="3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FFFF"/>
                </a:solidFill>
              </a:rPr>
              <a:t>2.1 키보드 접근 &gt; 2.1.1 키보드 : </a:t>
            </a:r>
            <a:r>
              <a:rPr lang="ko">
                <a:solidFill>
                  <a:schemeClr val="lt1"/>
                </a:solidFill>
              </a:rPr>
              <a:t>GNB 초점이동 코드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189" name="Google Shape;18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1623" y="2198012"/>
            <a:ext cx="3923900" cy="2279425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7"/>
          <p:cNvSpPr txBox="1"/>
          <p:nvPr/>
        </p:nvSpPr>
        <p:spPr>
          <a:xfrm>
            <a:off x="4572000" y="1582225"/>
            <a:ext cx="4137300" cy="3345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rgbClr val="A2A2A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롯데마트 PC </a:t>
            </a:r>
            <a:r>
              <a:rPr lang="ko" sz="1000"/>
              <a:t>GNB 영역 HTML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191" name="Google Shape;191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5550" y="1590424"/>
            <a:ext cx="3261126" cy="3179002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27"/>
          <p:cNvSpPr txBox="1"/>
          <p:nvPr/>
        </p:nvSpPr>
        <p:spPr>
          <a:xfrm>
            <a:off x="1975975" y="2309000"/>
            <a:ext cx="1946400" cy="303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A2A2A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2A2A2"/>
                </a:solidFill>
              </a:rPr>
              <a:t>GNB 요소에  SCRIPT 이벤트 할당</a:t>
            </a:r>
            <a:endParaRPr sz="900">
              <a:solidFill>
                <a:srgbClr val="A2A2A2"/>
              </a:solidFill>
            </a:endParaRPr>
          </a:p>
        </p:txBody>
      </p:sp>
      <p:cxnSp>
        <p:nvCxnSpPr>
          <p:cNvPr id="193" name="Google Shape;193;p27"/>
          <p:cNvCxnSpPr>
            <a:stCxn id="192" idx="3"/>
          </p:cNvCxnSpPr>
          <p:nvPr/>
        </p:nvCxnSpPr>
        <p:spPr>
          <a:xfrm>
            <a:off x="3922375" y="2460800"/>
            <a:ext cx="792000" cy="233100"/>
          </a:xfrm>
          <a:prstGeom prst="straightConnector1">
            <a:avLst/>
          </a:prstGeom>
          <a:noFill/>
          <a:ln cap="flat" cmpd="sng" w="9525">
            <a:solidFill>
              <a:srgbClr val="A2A2A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8"/>
          <p:cNvSpPr txBox="1"/>
          <p:nvPr/>
        </p:nvSpPr>
        <p:spPr>
          <a:xfrm>
            <a:off x="575550" y="836300"/>
            <a:ext cx="7992900" cy="3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FFFF"/>
                </a:solidFill>
              </a:rPr>
              <a:t>2.1 키보드 접근 &gt; 2.1.2 키보드 함정 없음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99" name="Google Shape;199;p28"/>
          <p:cNvSpPr txBox="1"/>
          <p:nvPr/>
        </p:nvSpPr>
        <p:spPr>
          <a:xfrm>
            <a:off x="256175" y="1289698"/>
            <a:ext cx="4315800" cy="2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 u="sng">
                <a:solidFill>
                  <a:srgbClr val="3D85C6"/>
                </a:solidFill>
                <a:hlinkClick r:id="rId3"/>
              </a:rPr>
              <a:t>https://www.w3.org/WAI/WCAG21/Understanding/no-keyboard-trap</a:t>
            </a:r>
            <a:endParaRPr b="1" sz="900">
              <a:solidFill>
                <a:srgbClr val="3D85C6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3D85C6"/>
              </a:solidFill>
            </a:endParaRPr>
          </a:p>
        </p:txBody>
      </p:sp>
      <p:pic>
        <p:nvPicPr>
          <p:cNvPr id="200" name="Google Shape;200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4825" y="1792675"/>
            <a:ext cx="4202224" cy="2974175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8"/>
          <p:cNvSpPr txBox="1"/>
          <p:nvPr/>
        </p:nvSpPr>
        <p:spPr>
          <a:xfrm>
            <a:off x="4917670" y="1532584"/>
            <a:ext cx="3845100" cy="3339300"/>
          </a:xfrm>
          <a:prstGeom prst="rect">
            <a:avLst/>
          </a:prstGeom>
          <a:noFill/>
          <a:ln cap="flat" cmpd="sng" w="9525">
            <a:solidFill>
              <a:srgbClr val="A2A2A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 sz="900"/>
              <a:t>How to Meet No Keyboard Trap</a:t>
            </a:r>
            <a:endParaRPr sz="9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/>
              <a:t>키보드 인터페이스를 이용해 키보드 포커스를 페이지의 컴포넌트로 이</a:t>
            </a:r>
            <a:endParaRPr sz="9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/>
              <a:t>동할 수 있다면 오직 키보드 인터페이스를 이용해 해당 컴포넌트에서 포커스를 제거할 수 있다. 이때 수정되지 않은 화살표나 탭 키 또는 다른 표준 종료 방법 이외의 방법이 필요하다면 그 방법을 사용자에게 안내한다.</a:t>
            </a:r>
            <a:endParaRPr sz="9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202" name="Google Shape;202;p28"/>
          <p:cNvSpPr txBox="1"/>
          <p:nvPr/>
        </p:nvSpPr>
        <p:spPr>
          <a:xfrm>
            <a:off x="4908052" y="1420950"/>
            <a:ext cx="688200" cy="211500"/>
          </a:xfrm>
          <a:prstGeom prst="rect">
            <a:avLst/>
          </a:prstGeom>
          <a:solidFill>
            <a:srgbClr val="A2A2A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FFFFFF"/>
                </a:solidFill>
              </a:rPr>
              <a:t>Level A</a:t>
            </a:r>
            <a:endParaRPr b="1" sz="1000">
              <a:solidFill>
                <a:srgbClr val="FFFFFF"/>
              </a:solidFill>
            </a:endParaRPr>
          </a:p>
        </p:txBody>
      </p:sp>
      <p:sp>
        <p:nvSpPr>
          <p:cNvPr id="203" name="Google Shape;203;p28"/>
          <p:cNvSpPr txBox="1"/>
          <p:nvPr/>
        </p:nvSpPr>
        <p:spPr>
          <a:xfrm>
            <a:off x="5025099" y="3160844"/>
            <a:ext cx="3633600" cy="1602000"/>
          </a:xfrm>
          <a:prstGeom prst="rect">
            <a:avLst/>
          </a:prstGeom>
          <a:noFill/>
          <a:ln cap="flat" cmpd="sng" w="9525">
            <a:solidFill>
              <a:srgbClr val="A2A2A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1"/>
                </a:solidFill>
              </a:rPr>
              <a:t>- 콘텐츠가 이 적합 기준을 충족하지 않으면 사용자가 전체 페이지를 이용하는 데 방해가 될 수 있으므로 웹 페이지의 모든 콘텐츠(다른 적합 기준을 충족하는 데 사용되든 아니든)는 이 적합 기준을 충족해야 한다. "5.2.5 불간섭"을 참고한다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1"/>
                </a:solidFill>
              </a:rPr>
              <a:t>.</a:t>
            </a:r>
            <a:endParaRPr/>
          </a:p>
        </p:txBody>
      </p:sp>
      <p:sp>
        <p:nvSpPr>
          <p:cNvPr id="204" name="Google Shape;204;p28"/>
          <p:cNvSpPr txBox="1"/>
          <p:nvPr/>
        </p:nvSpPr>
        <p:spPr>
          <a:xfrm>
            <a:off x="5023625" y="3160101"/>
            <a:ext cx="430800" cy="157200"/>
          </a:xfrm>
          <a:prstGeom prst="rect">
            <a:avLst/>
          </a:prstGeom>
          <a:solidFill>
            <a:srgbClr val="A2A2A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FFFFFF"/>
                </a:solidFill>
              </a:rPr>
              <a:t>참고</a:t>
            </a:r>
            <a:endParaRPr sz="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5450" y="1525224"/>
            <a:ext cx="4041476" cy="3228910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9"/>
          <p:cNvSpPr txBox="1"/>
          <p:nvPr/>
        </p:nvSpPr>
        <p:spPr>
          <a:xfrm>
            <a:off x="575550" y="836300"/>
            <a:ext cx="7992900" cy="3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FFFF"/>
                </a:solidFill>
              </a:rPr>
              <a:t>2.1 키보드 접근 &gt; 2.1.2 키보드 함정 없음 : 팝업 초점 이동 이용법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11" name="Google Shape;211;p29"/>
          <p:cNvSpPr txBox="1"/>
          <p:nvPr/>
        </p:nvSpPr>
        <p:spPr>
          <a:xfrm>
            <a:off x="6638450" y="1783525"/>
            <a:ext cx="2242500" cy="2852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A2A2A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- 롯데마트 PC 웹에서의 팝업 초점 이동 방식은 모두 동일합니다.</a:t>
            </a:r>
            <a:endParaRPr sz="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- </a:t>
            </a:r>
            <a:r>
              <a:rPr lang="ko" sz="800"/>
              <a:t>키보드 함정이 없어야 한다는 W</a:t>
            </a:r>
            <a:r>
              <a:rPr lang="ko" sz="800"/>
              <a:t>CAG의 대원칙에 따라 키보드 초점 이동 만으로도 팝업의 열고 닫힘에 문제가 없도록 개발되었습니다.</a:t>
            </a:r>
            <a:endParaRPr sz="800"/>
          </a:p>
        </p:txBody>
      </p:sp>
      <p:sp>
        <p:nvSpPr>
          <p:cNvPr id="212" name="Google Shape;212;p29"/>
          <p:cNvSpPr txBox="1"/>
          <p:nvPr/>
        </p:nvSpPr>
        <p:spPr>
          <a:xfrm>
            <a:off x="6638450" y="1449025"/>
            <a:ext cx="2242500" cy="3345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rgbClr val="A2A2A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롯데마트 PC </a:t>
            </a:r>
            <a:r>
              <a:rPr lang="ko" sz="1000">
                <a:solidFill>
                  <a:schemeClr val="dk1"/>
                </a:solidFill>
              </a:rPr>
              <a:t>팝업 초점 이동</a:t>
            </a:r>
            <a:endParaRPr sz="10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0"/>
          <p:cNvSpPr txBox="1"/>
          <p:nvPr/>
        </p:nvSpPr>
        <p:spPr>
          <a:xfrm>
            <a:off x="575550" y="836300"/>
            <a:ext cx="7992900" cy="3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FFFF"/>
                </a:solidFill>
              </a:rPr>
              <a:t>2.1 키보드 접근 &gt; 2.1.2 키보드 함정 없음 : 팝업 초점 이동 방법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18" name="Google Shape;218;p30"/>
          <p:cNvSpPr txBox="1"/>
          <p:nvPr/>
        </p:nvSpPr>
        <p:spPr>
          <a:xfrm>
            <a:off x="6638450" y="1783525"/>
            <a:ext cx="2242500" cy="2852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A2A2A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- </a:t>
            </a:r>
            <a:r>
              <a:rPr lang="ko" sz="800"/>
              <a:t>팝업 트리거 버튼 위에서 ENTER 키를 누른 뒤, 이후 TAB 키를 누르면 레이어 팝업 안에 첫 번째 요소로 초점이 이동 됩니다. </a:t>
            </a:r>
            <a:endParaRPr sz="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- 레이어 팝업 내부의 마지막 요소, 혹은 팝업이 닫히는 버튼을 누르면 팝업 진입 직전의 마지막 요소로 초점이 이동됩니다.</a:t>
            </a:r>
            <a:endParaRPr sz="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- 레이어 팝업에서 초점이 벗어나는 순간 팝업은 닫힙니다.</a:t>
            </a:r>
            <a:endParaRPr sz="800"/>
          </a:p>
        </p:txBody>
      </p:sp>
      <p:sp>
        <p:nvSpPr>
          <p:cNvPr id="219" name="Google Shape;219;p30"/>
          <p:cNvSpPr txBox="1"/>
          <p:nvPr/>
        </p:nvSpPr>
        <p:spPr>
          <a:xfrm>
            <a:off x="6638450" y="1449025"/>
            <a:ext cx="2242500" cy="3345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rgbClr val="A2A2A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롯데마트 PC 팝업 초점 이동</a:t>
            </a:r>
            <a:endParaRPr sz="1000"/>
          </a:p>
        </p:txBody>
      </p:sp>
      <p:pic>
        <p:nvPicPr>
          <p:cNvPr id="220" name="Google Shape;22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5450" y="1525225"/>
            <a:ext cx="4041478" cy="32288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1" name="Google Shape;221;p30"/>
          <p:cNvGrpSpPr/>
          <p:nvPr/>
        </p:nvGrpSpPr>
        <p:grpSpPr>
          <a:xfrm>
            <a:off x="1843849" y="2277745"/>
            <a:ext cx="236846" cy="273805"/>
            <a:chOff x="1346904" y="2297945"/>
            <a:chExt cx="236846" cy="273805"/>
          </a:xfrm>
        </p:grpSpPr>
        <p:sp>
          <p:nvSpPr>
            <p:cNvPr id="222" name="Google Shape;222;p30"/>
            <p:cNvSpPr/>
            <p:nvPr/>
          </p:nvSpPr>
          <p:spPr>
            <a:xfrm>
              <a:off x="1361750" y="2349750"/>
              <a:ext cx="222000" cy="222000"/>
            </a:xfrm>
            <a:prstGeom prst="ellipse">
              <a:avLst/>
            </a:prstGeom>
            <a:solidFill>
              <a:srgbClr val="FF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30"/>
            <p:cNvSpPr txBox="1"/>
            <p:nvPr/>
          </p:nvSpPr>
          <p:spPr>
            <a:xfrm>
              <a:off x="1346904" y="2297945"/>
              <a:ext cx="222000" cy="22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900">
                  <a:solidFill>
                    <a:srgbClr val="FFFFFF"/>
                  </a:solidFill>
                </a:rPr>
                <a:t>1</a:t>
              </a:r>
              <a:endParaRPr sz="900">
                <a:solidFill>
                  <a:srgbClr val="FFFFFF"/>
                </a:solidFill>
              </a:endParaRPr>
            </a:p>
          </p:txBody>
        </p:sp>
      </p:grpSp>
      <p:grpSp>
        <p:nvGrpSpPr>
          <p:cNvPr id="224" name="Google Shape;224;p30"/>
          <p:cNvGrpSpPr/>
          <p:nvPr/>
        </p:nvGrpSpPr>
        <p:grpSpPr>
          <a:xfrm>
            <a:off x="2385767" y="3084956"/>
            <a:ext cx="236846" cy="273805"/>
            <a:chOff x="1346904" y="2297945"/>
            <a:chExt cx="236846" cy="273805"/>
          </a:xfrm>
        </p:grpSpPr>
        <p:sp>
          <p:nvSpPr>
            <p:cNvPr id="225" name="Google Shape;225;p30"/>
            <p:cNvSpPr/>
            <p:nvPr/>
          </p:nvSpPr>
          <p:spPr>
            <a:xfrm>
              <a:off x="1361750" y="2349750"/>
              <a:ext cx="222000" cy="222000"/>
            </a:xfrm>
            <a:prstGeom prst="ellipse">
              <a:avLst/>
            </a:prstGeom>
            <a:solidFill>
              <a:srgbClr val="FF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30"/>
            <p:cNvSpPr txBox="1"/>
            <p:nvPr/>
          </p:nvSpPr>
          <p:spPr>
            <a:xfrm>
              <a:off x="1346904" y="2297945"/>
              <a:ext cx="222000" cy="22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900">
                  <a:solidFill>
                    <a:srgbClr val="FFFFFF"/>
                  </a:solidFill>
                </a:rPr>
                <a:t>2</a:t>
              </a:r>
              <a:endParaRPr sz="900">
                <a:solidFill>
                  <a:srgbClr val="FFFFFF"/>
                </a:solidFill>
              </a:endParaRPr>
            </a:p>
          </p:txBody>
        </p:sp>
      </p:grpSp>
      <p:grpSp>
        <p:nvGrpSpPr>
          <p:cNvPr id="227" name="Google Shape;227;p30"/>
          <p:cNvGrpSpPr/>
          <p:nvPr/>
        </p:nvGrpSpPr>
        <p:grpSpPr>
          <a:xfrm>
            <a:off x="2598217" y="3562133"/>
            <a:ext cx="236846" cy="273805"/>
            <a:chOff x="1346904" y="2297945"/>
            <a:chExt cx="236846" cy="273805"/>
          </a:xfrm>
        </p:grpSpPr>
        <p:sp>
          <p:nvSpPr>
            <p:cNvPr id="228" name="Google Shape;228;p30"/>
            <p:cNvSpPr/>
            <p:nvPr/>
          </p:nvSpPr>
          <p:spPr>
            <a:xfrm>
              <a:off x="1361750" y="2349750"/>
              <a:ext cx="222000" cy="222000"/>
            </a:xfrm>
            <a:prstGeom prst="ellipse">
              <a:avLst/>
            </a:prstGeom>
            <a:solidFill>
              <a:srgbClr val="FF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30"/>
            <p:cNvSpPr txBox="1"/>
            <p:nvPr/>
          </p:nvSpPr>
          <p:spPr>
            <a:xfrm>
              <a:off x="1346904" y="2297945"/>
              <a:ext cx="222000" cy="22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900">
                  <a:solidFill>
                    <a:srgbClr val="FFFFFF"/>
                  </a:solidFill>
                </a:rPr>
                <a:t>3</a:t>
              </a:r>
              <a:endParaRPr sz="900">
                <a:solidFill>
                  <a:srgbClr val="FFFFFF"/>
                </a:solidFill>
              </a:endParaRPr>
            </a:p>
          </p:txBody>
        </p:sp>
      </p:grpSp>
      <p:grpSp>
        <p:nvGrpSpPr>
          <p:cNvPr id="230" name="Google Shape;230;p30"/>
          <p:cNvGrpSpPr/>
          <p:nvPr/>
        </p:nvGrpSpPr>
        <p:grpSpPr>
          <a:xfrm>
            <a:off x="4013341" y="2636583"/>
            <a:ext cx="236846" cy="273805"/>
            <a:chOff x="1346904" y="2297945"/>
            <a:chExt cx="236846" cy="273805"/>
          </a:xfrm>
        </p:grpSpPr>
        <p:sp>
          <p:nvSpPr>
            <p:cNvPr id="231" name="Google Shape;231;p30"/>
            <p:cNvSpPr/>
            <p:nvPr/>
          </p:nvSpPr>
          <p:spPr>
            <a:xfrm>
              <a:off x="1361750" y="2349750"/>
              <a:ext cx="222000" cy="222000"/>
            </a:xfrm>
            <a:prstGeom prst="ellipse">
              <a:avLst/>
            </a:prstGeom>
            <a:solidFill>
              <a:srgbClr val="FF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30"/>
            <p:cNvSpPr txBox="1"/>
            <p:nvPr/>
          </p:nvSpPr>
          <p:spPr>
            <a:xfrm>
              <a:off x="1346904" y="2297945"/>
              <a:ext cx="222000" cy="22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900">
                  <a:solidFill>
                    <a:srgbClr val="FFFFFF"/>
                  </a:solidFill>
                </a:rPr>
                <a:t>3</a:t>
              </a:r>
              <a:endParaRPr sz="900">
                <a:solidFill>
                  <a:srgbClr val="FFFFFF"/>
                </a:solidFill>
              </a:endParaRPr>
            </a:p>
          </p:txBody>
        </p:sp>
      </p:grpSp>
      <p:grpSp>
        <p:nvGrpSpPr>
          <p:cNvPr id="233" name="Google Shape;233;p30"/>
          <p:cNvGrpSpPr/>
          <p:nvPr/>
        </p:nvGrpSpPr>
        <p:grpSpPr>
          <a:xfrm>
            <a:off x="2888236" y="2419133"/>
            <a:ext cx="236846" cy="273805"/>
            <a:chOff x="1346904" y="2297945"/>
            <a:chExt cx="236846" cy="273805"/>
          </a:xfrm>
        </p:grpSpPr>
        <p:sp>
          <p:nvSpPr>
            <p:cNvPr id="234" name="Google Shape;234;p30"/>
            <p:cNvSpPr/>
            <p:nvPr/>
          </p:nvSpPr>
          <p:spPr>
            <a:xfrm>
              <a:off x="1361750" y="2349750"/>
              <a:ext cx="222000" cy="222000"/>
            </a:xfrm>
            <a:prstGeom prst="ellipse">
              <a:avLst/>
            </a:prstGeom>
            <a:solidFill>
              <a:srgbClr val="FF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30"/>
            <p:cNvSpPr txBox="1"/>
            <p:nvPr/>
          </p:nvSpPr>
          <p:spPr>
            <a:xfrm>
              <a:off x="1346904" y="2297945"/>
              <a:ext cx="222000" cy="22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900">
                  <a:solidFill>
                    <a:srgbClr val="FFFFFF"/>
                  </a:solidFill>
                </a:rPr>
                <a:t>4</a:t>
              </a:r>
              <a:endParaRPr sz="900">
                <a:solidFill>
                  <a:srgbClr val="FFFFFF"/>
                </a:solidFill>
              </a:endParaRPr>
            </a:p>
          </p:txBody>
        </p:sp>
      </p:grpSp>
      <p:cxnSp>
        <p:nvCxnSpPr>
          <p:cNvPr id="236" name="Google Shape;236;p30"/>
          <p:cNvCxnSpPr>
            <a:stCxn id="232" idx="1"/>
            <a:endCxn id="235" idx="3"/>
          </p:cNvCxnSpPr>
          <p:nvPr/>
        </p:nvCxnSpPr>
        <p:spPr>
          <a:xfrm rot="10800000">
            <a:off x="3110341" y="2530083"/>
            <a:ext cx="903000" cy="2175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7" name="Google Shape;237;p30"/>
          <p:cNvCxnSpPr>
            <a:endCxn id="235" idx="2"/>
          </p:cNvCxnSpPr>
          <p:nvPr/>
        </p:nvCxnSpPr>
        <p:spPr>
          <a:xfrm flipH="1" rot="10800000">
            <a:off x="2820136" y="2641133"/>
            <a:ext cx="179100" cy="10320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4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3375" y="2071523"/>
            <a:ext cx="3706675" cy="2360900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31"/>
          <p:cNvSpPr txBox="1"/>
          <p:nvPr/>
        </p:nvSpPr>
        <p:spPr>
          <a:xfrm>
            <a:off x="575550" y="836300"/>
            <a:ext cx="7992900" cy="3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FFFF"/>
                </a:solidFill>
              </a:rPr>
              <a:t>2.1 키보드 접근 &gt; 2.1.2 키보드 함정 없음 : 팝업 초점 이동 코드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44" name="Google Shape;244;p31"/>
          <p:cNvSpPr txBox="1"/>
          <p:nvPr/>
        </p:nvSpPr>
        <p:spPr>
          <a:xfrm>
            <a:off x="4572000" y="1916725"/>
            <a:ext cx="4137300" cy="2852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A2A2A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245" name="Google Shape;245;p31"/>
          <p:cNvSpPr txBox="1"/>
          <p:nvPr/>
        </p:nvSpPr>
        <p:spPr>
          <a:xfrm>
            <a:off x="4572000" y="1582225"/>
            <a:ext cx="4137300" cy="3345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rgbClr val="A2A2A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롯데마트 PC GNB 영역 HTML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246" name="Google Shape;246;p31"/>
          <p:cNvSpPr txBox="1"/>
          <p:nvPr/>
        </p:nvSpPr>
        <p:spPr>
          <a:xfrm>
            <a:off x="2485375" y="2498340"/>
            <a:ext cx="1921500" cy="318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A2A2A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A2A2A2"/>
                </a:solidFill>
              </a:rPr>
              <a:t>장바구니 버튼에 </a:t>
            </a:r>
            <a:r>
              <a:rPr lang="ko" sz="800">
                <a:solidFill>
                  <a:srgbClr val="A2A2A2"/>
                </a:solidFill>
              </a:rPr>
              <a:t>SCRIPT 이벤트 할당</a:t>
            </a:r>
            <a:endParaRPr sz="800">
              <a:solidFill>
                <a:srgbClr val="A2A2A2"/>
              </a:solidFill>
            </a:endParaRPr>
          </a:p>
        </p:txBody>
      </p:sp>
      <p:pic>
        <p:nvPicPr>
          <p:cNvPr id="247" name="Google Shape;247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3420" y="2618380"/>
            <a:ext cx="3991925" cy="19994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8" name="Google Shape;248;p31"/>
          <p:cNvCxnSpPr>
            <a:stCxn id="246" idx="3"/>
            <a:endCxn id="249" idx="1"/>
          </p:cNvCxnSpPr>
          <p:nvPr/>
        </p:nvCxnSpPr>
        <p:spPr>
          <a:xfrm flipH="1" rot="10800000">
            <a:off x="4406875" y="2256840"/>
            <a:ext cx="243900" cy="400500"/>
          </a:xfrm>
          <a:prstGeom prst="straightConnector1">
            <a:avLst/>
          </a:prstGeom>
          <a:noFill/>
          <a:ln cap="flat" cmpd="sng" w="9525">
            <a:solidFill>
              <a:srgbClr val="A2A2A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49" name="Google Shape;249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50840" y="2097724"/>
            <a:ext cx="3991924" cy="3180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/>
        </p:nvSpPr>
        <p:spPr>
          <a:xfrm>
            <a:off x="731850" y="1524525"/>
            <a:ext cx="7680300" cy="299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/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/>
              <a:t>웹 사이트, 도구 및 기술이 장애를 가지고 있는 사람들이 사용할 수 있도록 개발되었음을 의미합니다. </a:t>
            </a:r>
            <a:endParaRPr sz="1100"/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/>
              <a:t>장애인과 비장애인 모두가 웹을 이해하고, 탐색하고 상호작용 할 수 있어야 하며 나아가 웹에 기여할 수 있어야 합니다.</a:t>
            </a:r>
            <a:endParaRPr sz="1100"/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63" name="Google Shape;63;p14"/>
          <p:cNvSpPr txBox="1"/>
          <p:nvPr/>
        </p:nvSpPr>
        <p:spPr>
          <a:xfrm>
            <a:off x="575550" y="836300"/>
            <a:ext cx="7992900" cy="3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FFFF"/>
                </a:solidFill>
              </a:rPr>
              <a:t>웹 접근성이란?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2"/>
          <p:cNvSpPr txBox="1"/>
          <p:nvPr/>
        </p:nvSpPr>
        <p:spPr>
          <a:xfrm>
            <a:off x="575550" y="836300"/>
            <a:ext cx="7992900" cy="3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FFFF"/>
                </a:solidFill>
              </a:rPr>
              <a:t>2.1 키보드 접근 &gt; 2.1.3 키보드: 예외 없음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55" name="Google Shape;255;p32"/>
          <p:cNvSpPr txBox="1"/>
          <p:nvPr/>
        </p:nvSpPr>
        <p:spPr>
          <a:xfrm>
            <a:off x="256175" y="1289698"/>
            <a:ext cx="4315800" cy="2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u="sng">
                <a:solidFill>
                  <a:srgbClr val="3C78D8"/>
                </a:solidFill>
                <a:hlinkClick r:id="rId3"/>
              </a:rPr>
              <a:t>https://www.w3.org/WAI/WCAG21/Understanding/keyboard</a:t>
            </a:r>
            <a:endParaRPr b="1" sz="900">
              <a:solidFill>
                <a:srgbClr val="3C78D8"/>
              </a:solidFill>
            </a:endParaRPr>
          </a:p>
        </p:txBody>
      </p:sp>
      <p:pic>
        <p:nvPicPr>
          <p:cNvPr id="256" name="Google Shape;256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9725" y="1705300"/>
            <a:ext cx="4199526" cy="3090800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32"/>
          <p:cNvSpPr txBox="1"/>
          <p:nvPr/>
        </p:nvSpPr>
        <p:spPr>
          <a:xfrm>
            <a:off x="4917670" y="1532584"/>
            <a:ext cx="3845100" cy="3339300"/>
          </a:xfrm>
          <a:prstGeom prst="rect">
            <a:avLst/>
          </a:prstGeom>
          <a:noFill/>
          <a:ln cap="flat" cmpd="sng" w="9525">
            <a:solidFill>
              <a:srgbClr val="A2A2A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 sz="900"/>
              <a:t>How to Meet Keyboard (No Exception)</a:t>
            </a:r>
            <a:endParaRPr sz="9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/>
              <a:t>콘텐츠의 모든 기능은 개별 키 입력 시 특정한 시간적 제약 없 이 키보드 인터페이스로 조작할 수 있다</a:t>
            </a:r>
            <a:endParaRPr sz="9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258" name="Google Shape;258;p32"/>
          <p:cNvSpPr txBox="1"/>
          <p:nvPr/>
        </p:nvSpPr>
        <p:spPr>
          <a:xfrm>
            <a:off x="4908050" y="1420950"/>
            <a:ext cx="864600" cy="211500"/>
          </a:xfrm>
          <a:prstGeom prst="rect">
            <a:avLst/>
          </a:prstGeom>
          <a:solidFill>
            <a:srgbClr val="A2A2A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FFFFFF"/>
                </a:solidFill>
              </a:rPr>
              <a:t>Level AAA</a:t>
            </a:r>
            <a:endParaRPr b="1" sz="1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3"/>
          <p:cNvSpPr txBox="1"/>
          <p:nvPr/>
        </p:nvSpPr>
        <p:spPr>
          <a:xfrm>
            <a:off x="575550" y="836300"/>
            <a:ext cx="7992900" cy="3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FFFF"/>
                </a:solidFill>
              </a:rPr>
              <a:t>2.1 키보드 접근 &gt; 2.1.3 키보드: 예외 X : </a:t>
            </a:r>
            <a:r>
              <a:rPr lang="ko">
                <a:solidFill>
                  <a:schemeClr val="lt1"/>
                </a:solidFill>
              </a:rPr>
              <a:t>메인 전문관 더보기 버튼 이용법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264" name="Google Shape;26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2625" y="1736150"/>
            <a:ext cx="6051175" cy="2464225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33"/>
          <p:cNvSpPr txBox="1"/>
          <p:nvPr/>
        </p:nvSpPr>
        <p:spPr>
          <a:xfrm>
            <a:off x="6638450" y="1783525"/>
            <a:ext cx="2242500" cy="2852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A2A2A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- 메인의 전문관 영역은 여러개의 전문관 배너가 한 그룹으로 모여 있는 형태의 UI 입니다. </a:t>
            </a:r>
            <a:endParaRPr sz="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- 전문관 배너는 li 태그로 나열이 되어있으며, 최초 페이지 로딩 시에는 최대 12개까지의 배너만이 노출되도록 되어있습니다.</a:t>
            </a:r>
            <a:endParaRPr sz="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- </a:t>
            </a:r>
            <a:r>
              <a:rPr lang="ko" sz="800"/>
              <a:t>노출되는 배너의 갯수가 13개 이상부터는 숨김 영역이 존재하게 되며, 더보기 버튼을 클릭하면 이후 배너 리스트가 노출되게 됩니다.</a:t>
            </a:r>
            <a:endParaRPr sz="800"/>
          </a:p>
        </p:txBody>
      </p:sp>
      <p:sp>
        <p:nvSpPr>
          <p:cNvPr id="266" name="Google Shape;266;p33"/>
          <p:cNvSpPr txBox="1"/>
          <p:nvPr/>
        </p:nvSpPr>
        <p:spPr>
          <a:xfrm>
            <a:off x="6638450" y="1449025"/>
            <a:ext cx="2242500" cy="3345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rgbClr val="A2A2A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메인 전문관 더보기 버튼</a:t>
            </a:r>
            <a:endParaRPr sz="1000"/>
          </a:p>
        </p:txBody>
      </p:sp>
      <p:sp>
        <p:nvSpPr>
          <p:cNvPr id="267" name="Google Shape;267;p33"/>
          <p:cNvSpPr/>
          <p:nvPr/>
        </p:nvSpPr>
        <p:spPr>
          <a:xfrm>
            <a:off x="407050" y="2434825"/>
            <a:ext cx="5824200" cy="13470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33"/>
          <p:cNvSpPr/>
          <p:nvPr/>
        </p:nvSpPr>
        <p:spPr>
          <a:xfrm>
            <a:off x="495850" y="2494050"/>
            <a:ext cx="939900" cy="5994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33"/>
          <p:cNvSpPr txBox="1"/>
          <p:nvPr/>
        </p:nvSpPr>
        <p:spPr>
          <a:xfrm>
            <a:off x="465783" y="2429877"/>
            <a:ext cx="458700" cy="3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FF0000"/>
                </a:solidFill>
              </a:rPr>
              <a:t>&lt;li&gt;</a:t>
            </a:r>
            <a:endParaRPr sz="1100">
              <a:solidFill>
                <a:srgbClr val="FF0000"/>
              </a:solidFill>
            </a:endParaRPr>
          </a:p>
        </p:txBody>
      </p:sp>
      <p:sp>
        <p:nvSpPr>
          <p:cNvPr id="270" name="Google Shape;270;p33"/>
          <p:cNvSpPr txBox="1"/>
          <p:nvPr/>
        </p:nvSpPr>
        <p:spPr>
          <a:xfrm>
            <a:off x="304082" y="2163243"/>
            <a:ext cx="458700" cy="3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FF0000"/>
                </a:solidFill>
              </a:rPr>
              <a:t>&lt;ul&gt;</a:t>
            </a:r>
            <a:endParaRPr sz="1100">
              <a:solidFill>
                <a:srgbClr val="FF0000"/>
              </a:solidFill>
            </a:endParaRPr>
          </a:p>
        </p:txBody>
      </p:sp>
      <p:sp>
        <p:nvSpPr>
          <p:cNvPr id="271" name="Google Shape;271;p33"/>
          <p:cNvSpPr/>
          <p:nvPr/>
        </p:nvSpPr>
        <p:spPr>
          <a:xfrm>
            <a:off x="2893674" y="3803974"/>
            <a:ext cx="903000" cy="2367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33"/>
          <p:cNvSpPr txBox="1"/>
          <p:nvPr/>
        </p:nvSpPr>
        <p:spPr>
          <a:xfrm>
            <a:off x="2346951" y="4047075"/>
            <a:ext cx="1935000" cy="3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FF0000"/>
                </a:solidFill>
              </a:rPr>
              <a:t>클릭시 13번째 이상의 배너들이 노출됨</a:t>
            </a:r>
            <a:endParaRPr sz="8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4"/>
          <p:cNvSpPr txBox="1"/>
          <p:nvPr/>
        </p:nvSpPr>
        <p:spPr>
          <a:xfrm>
            <a:off x="4572000" y="1916725"/>
            <a:ext cx="4137300" cy="2852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A2A2A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278" name="Google Shape;278;p34"/>
          <p:cNvSpPr txBox="1"/>
          <p:nvPr/>
        </p:nvSpPr>
        <p:spPr>
          <a:xfrm>
            <a:off x="575550" y="836300"/>
            <a:ext cx="7992900" cy="3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FFFF"/>
                </a:solidFill>
              </a:rPr>
              <a:t>2.1 키보드 접근 &gt; 2.1.3 키보드 : 롯데마트 PC 메인 전문관 더보기 버튼 코드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279" name="Google Shape;27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62263" y="2382325"/>
            <a:ext cx="2956775" cy="1764400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34"/>
          <p:cNvSpPr txBox="1"/>
          <p:nvPr/>
        </p:nvSpPr>
        <p:spPr>
          <a:xfrm>
            <a:off x="4572000" y="1582225"/>
            <a:ext cx="4137300" cy="3345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rgbClr val="A2A2A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롯데마트 PC 메인 전문관 더보기 버튼 스크립트 코드</a:t>
            </a:r>
            <a:endParaRPr sz="1000"/>
          </a:p>
        </p:txBody>
      </p:sp>
      <p:pic>
        <p:nvPicPr>
          <p:cNvPr id="281" name="Google Shape;281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125" y="1582225"/>
            <a:ext cx="2892471" cy="3187200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34"/>
          <p:cNvSpPr txBox="1"/>
          <p:nvPr/>
        </p:nvSpPr>
        <p:spPr>
          <a:xfrm>
            <a:off x="2198000" y="2222449"/>
            <a:ext cx="2042700" cy="334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A2A2A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2A2A2"/>
                </a:solidFill>
              </a:rPr>
              <a:t>더보기 버튼에 스크립트 이벤트 할당</a:t>
            </a:r>
            <a:endParaRPr sz="900">
              <a:solidFill>
                <a:srgbClr val="A2A2A2"/>
              </a:solidFill>
            </a:endParaRPr>
          </a:p>
        </p:txBody>
      </p:sp>
      <p:cxnSp>
        <p:nvCxnSpPr>
          <p:cNvPr id="283" name="Google Shape;283;p34"/>
          <p:cNvCxnSpPr>
            <a:stCxn id="282" idx="3"/>
          </p:cNvCxnSpPr>
          <p:nvPr/>
        </p:nvCxnSpPr>
        <p:spPr>
          <a:xfrm>
            <a:off x="4240700" y="2389699"/>
            <a:ext cx="1287600" cy="1029300"/>
          </a:xfrm>
          <a:prstGeom prst="straightConnector1">
            <a:avLst/>
          </a:prstGeom>
          <a:noFill/>
          <a:ln cap="flat" cmpd="sng" w="9525">
            <a:solidFill>
              <a:srgbClr val="A2A2A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5"/>
          <p:cNvSpPr txBox="1"/>
          <p:nvPr/>
        </p:nvSpPr>
        <p:spPr>
          <a:xfrm>
            <a:off x="575550" y="836300"/>
            <a:ext cx="7992900" cy="3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FFFF"/>
                </a:solidFill>
              </a:rPr>
              <a:t>2.1 키보드 접근 &gt; 2.1.</a:t>
            </a:r>
            <a:r>
              <a:rPr lang="ko">
                <a:solidFill>
                  <a:srgbClr val="FFFFFF"/>
                </a:solidFill>
              </a:rPr>
              <a:t>4 문자 키 단축키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89" name="Google Shape;289;p35"/>
          <p:cNvSpPr txBox="1"/>
          <p:nvPr/>
        </p:nvSpPr>
        <p:spPr>
          <a:xfrm>
            <a:off x="4917670" y="1532584"/>
            <a:ext cx="3845100" cy="3339300"/>
          </a:xfrm>
          <a:prstGeom prst="rect">
            <a:avLst/>
          </a:prstGeom>
          <a:noFill/>
          <a:ln cap="flat" cmpd="sng" w="9525">
            <a:solidFill>
              <a:srgbClr val="A2A2A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 sz="900"/>
              <a:t>How to Meet Character Key Shortcuts</a:t>
            </a:r>
            <a:endParaRPr sz="9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/>
              <a:t>문자(대소문자 포함) 나, 문장 부호, 번 호, 기호만을 이용해서 콘텐츠에 키보드 단축키를 구현한 경우, 다음 중 하나 이상을 만족한다. </a:t>
            </a:r>
            <a:endParaRPr sz="900"/>
          </a:p>
        </p:txBody>
      </p:sp>
      <p:sp>
        <p:nvSpPr>
          <p:cNvPr id="290" name="Google Shape;290;p35"/>
          <p:cNvSpPr txBox="1"/>
          <p:nvPr/>
        </p:nvSpPr>
        <p:spPr>
          <a:xfrm>
            <a:off x="4908052" y="1420950"/>
            <a:ext cx="688200" cy="211500"/>
          </a:xfrm>
          <a:prstGeom prst="rect">
            <a:avLst/>
          </a:prstGeom>
          <a:solidFill>
            <a:srgbClr val="A2A2A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FFFFFF"/>
                </a:solidFill>
              </a:rPr>
              <a:t>Level A</a:t>
            </a:r>
            <a:endParaRPr b="1" sz="1000">
              <a:solidFill>
                <a:srgbClr val="FFFFFF"/>
              </a:solidFill>
            </a:endParaRPr>
          </a:p>
        </p:txBody>
      </p:sp>
      <p:sp>
        <p:nvSpPr>
          <p:cNvPr id="291" name="Google Shape;291;p35"/>
          <p:cNvSpPr txBox="1"/>
          <p:nvPr/>
        </p:nvSpPr>
        <p:spPr>
          <a:xfrm>
            <a:off x="5025099" y="3226930"/>
            <a:ext cx="3633600" cy="1521000"/>
          </a:xfrm>
          <a:prstGeom prst="rect">
            <a:avLst/>
          </a:prstGeom>
          <a:noFill/>
          <a:ln cap="flat" cmpd="sng" w="9525">
            <a:solidFill>
              <a:srgbClr val="A2A2A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1"/>
                </a:solidFill>
              </a:rPr>
              <a:t>- </a:t>
            </a:r>
            <a:r>
              <a:rPr lang="ko" sz="900">
                <a:solidFill>
                  <a:schemeClr val="dk1"/>
                </a:solidFill>
              </a:rPr>
              <a:t>해제: 단축키를 해제할 수 있는 메커니즘을 제공한다.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1"/>
                </a:solidFill>
              </a:rPr>
              <a:t>- 재설정: 하나 이상의 인쇄할 수 없는 키보드 문자(예: Ctrl, Alt 등)를 이용하도록 단축키를 재 설정할 수 있는 메커니즘을 제공한다.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1"/>
                </a:solidFill>
              </a:rPr>
              <a:t>- 포커스시에만 활성화: 사용자 인터페이스 컴포넌트의 키보드 단축키가 해당 컴포넌트에 포커 스가 있을 때만 활성화된다. 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1"/>
                </a:solidFill>
              </a:rPr>
              <a:t>.</a:t>
            </a:r>
            <a:endParaRPr/>
          </a:p>
        </p:txBody>
      </p:sp>
      <p:sp>
        <p:nvSpPr>
          <p:cNvPr id="292" name="Google Shape;292;p35"/>
          <p:cNvSpPr txBox="1"/>
          <p:nvPr/>
        </p:nvSpPr>
        <p:spPr>
          <a:xfrm>
            <a:off x="5023625" y="3226225"/>
            <a:ext cx="430800" cy="149400"/>
          </a:xfrm>
          <a:prstGeom prst="rect">
            <a:avLst/>
          </a:prstGeom>
          <a:solidFill>
            <a:srgbClr val="A2A2A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FFFFFF"/>
                </a:solidFill>
              </a:rPr>
              <a:t>예시</a:t>
            </a:r>
            <a:endParaRPr sz="800">
              <a:solidFill>
                <a:srgbClr val="FFFFFF"/>
              </a:solidFill>
            </a:endParaRPr>
          </a:p>
        </p:txBody>
      </p:sp>
      <p:pic>
        <p:nvPicPr>
          <p:cNvPr id="293" name="Google Shape;29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2600" y="1724375"/>
            <a:ext cx="4331399" cy="3142725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35"/>
          <p:cNvSpPr txBox="1"/>
          <p:nvPr/>
        </p:nvSpPr>
        <p:spPr>
          <a:xfrm>
            <a:off x="256175" y="1289698"/>
            <a:ext cx="4315800" cy="2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u="sng">
                <a:solidFill>
                  <a:srgbClr val="3C78D8"/>
                </a:solidFill>
                <a:hlinkClick r:id="rId4"/>
              </a:rPr>
              <a:t>https://www.w3.org/WAI/WCAG21/Understanding/character-key-shortcuts.html</a:t>
            </a:r>
            <a:endParaRPr b="1" sz="900">
              <a:solidFill>
                <a:srgbClr val="3C78D8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6"/>
          <p:cNvSpPr txBox="1"/>
          <p:nvPr/>
        </p:nvSpPr>
        <p:spPr>
          <a:xfrm>
            <a:off x="575550" y="836300"/>
            <a:ext cx="7992900" cy="3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lt1"/>
                </a:solidFill>
              </a:rPr>
              <a:t>2.1 키보드 접근 &gt; 2.1.4 문자 키 단축키 : 메인 비주얼 하단 배너 이용법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00" name="Google Shape;300;p36"/>
          <p:cNvSpPr txBox="1"/>
          <p:nvPr/>
        </p:nvSpPr>
        <p:spPr>
          <a:xfrm>
            <a:off x="6119000" y="1783525"/>
            <a:ext cx="2762100" cy="2852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A2A2A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- 롯데마트 PC 웹 메인에는 메인 비주얼 슬라이드가 존재합니다. 메인 비주얼 슬라이드는 하단 인디케이터가 배너형으로 디자인 되어 있습니다.</a:t>
            </a:r>
            <a:endParaRPr sz="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- 초점 탐색의 복잡도 때문에 하단 인디케이터에 초점이 머물러 있는 상태에서 좌(←), 우(→) 방향키를 누르면 다음 5개의 슬라이드로 넘어가도록 개발했습니다.</a:t>
            </a:r>
            <a:endParaRPr sz="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- 키보드 문자 키 단축키의 경우 </a:t>
            </a:r>
            <a:r>
              <a:rPr lang="ko" sz="900">
                <a:solidFill>
                  <a:schemeClr val="dk1"/>
                </a:solidFill>
              </a:rPr>
              <a:t>포커스시에만 활성화 될 수 있도록 하여 </a:t>
            </a:r>
            <a:r>
              <a:rPr lang="ko" sz="800"/>
              <a:t>WCAG 2.1.4의 원칙을 충족시킬 수 있도록 개발되었습니다.  </a:t>
            </a:r>
            <a:endParaRPr sz="800"/>
          </a:p>
        </p:txBody>
      </p:sp>
      <p:sp>
        <p:nvSpPr>
          <p:cNvPr id="301" name="Google Shape;301;p36"/>
          <p:cNvSpPr txBox="1"/>
          <p:nvPr/>
        </p:nvSpPr>
        <p:spPr>
          <a:xfrm>
            <a:off x="6119000" y="1449025"/>
            <a:ext cx="2762100" cy="3345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rgbClr val="A2A2A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메인 비주얼 하단 배너</a:t>
            </a:r>
            <a:r>
              <a:rPr lang="ko" sz="1000">
                <a:solidFill>
                  <a:schemeClr val="dk1"/>
                </a:solidFill>
              </a:rPr>
              <a:t>문자 키 단축키</a:t>
            </a:r>
            <a:endParaRPr sz="1000">
              <a:solidFill>
                <a:schemeClr val="dk1"/>
              </a:solidFill>
            </a:endParaRPr>
          </a:p>
        </p:txBody>
      </p:sp>
      <p:pic>
        <p:nvPicPr>
          <p:cNvPr id="302" name="Google Shape;30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4850" y="1783525"/>
            <a:ext cx="5493626" cy="2645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7"/>
          <p:cNvSpPr txBox="1"/>
          <p:nvPr/>
        </p:nvSpPr>
        <p:spPr>
          <a:xfrm>
            <a:off x="575550" y="836300"/>
            <a:ext cx="7992900" cy="3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lt1"/>
                </a:solidFill>
              </a:rPr>
              <a:t>2.1 키보드 접근 &gt; 2.1.4 문자 키 단축키 : 메인 비주얼 하단 배너 코드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08" name="Google Shape;308;p37"/>
          <p:cNvSpPr txBox="1"/>
          <p:nvPr/>
        </p:nvSpPr>
        <p:spPr>
          <a:xfrm>
            <a:off x="4572000" y="1916725"/>
            <a:ext cx="4137300" cy="2852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A2A2A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309" name="Google Shape;309;p37"/>
          <p:cNvSpPr txBox="1"/>
          <p:nvPr/>
        </p:nvSpPr>
        <p:spPr>
          <a:xfrm>
            <a:off x="4572000" y="1582225"/>
            <a:ext cx="4137300" cy="3345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rgbClr val="A2A2A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메인 비주얼 하단 배너</a:t>
            </a:r>
            <a:r>
              <a:rPr lang="ko" sz="1000"/>
              <a:t> 영역 HTML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310" name="Google Shape;31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2595" y="2471725"/>
            <a:ext cx="3864999" cy="171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5550" y="1300350"/>
            <a:ext cx="4065051" cy="3696475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37"/>
          <p:cNvSpPr txBox="1"/>
          <p:nvPr/>
        </p:nvSpPr>
        <p:spPr>
          <a:xfrm>
            <a:off x="1887475" y="4241415"/>
            <a:ext cx="2042400" cy="435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A2A2A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A2A2A2"/>
                </a:solidFill>
              </a:rPr>
              <a:t>배너 객체</a:t>
            </a:r>
            <a:r>
              <a:rPr lang="ko" sz="800">
                <a:solidFill>
                  <a:srgbClr val="A2A2A2"/>
                </a:solidFill>
              </a:rPr>
              <a:t>에 SCRIPT 이벤트 할당</a:t>
            </a:r>
            <a:endParaRPr sz="800">
              <a:solidFill>
                <a:srgbClr val="A2A2A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rgbClr val="A2A2A2"/>
                </a:solidFill>
              </a:rPr>
              <a:t>*keydonw event 초점이 있을 경우에만 유요함*</a:t>
            </a:r>
            <a:endParaRPr sz="700">
              <a:solidFill>
                <a:srgbClr val="A2A2A2"/>
              </a:solidFill>
            </a:endParaRPr>
          </a:p>
        </p:txBody>
      </p:sp>
      <p:cxnSp>
        <p:nvCxnSpPr>
          <p:cNvPr id="313" name="Google Shape;313;p37"/>
          <p:cNvCxnSpPr>
            <a:stCxn id="312" idx="3"/>
          </p:cNvCxnSpPr>
          <p:nvPr/>
        </p:nvCxnSpPr>
        <p:spPr>
          <a:xfrm flipH="1" rot="10800000">
            <a:off x="3929875" y="2933865"/>
            <a:ext cx="1043700" cy="1525500"/>
          </a:xfrm>
          <a:prstGeom prst="straightConnector1">
            <a:avLst/>
          </a:prstGeom>
          <a:noFill/>
          <a:ln cap="flat" cmpd="sng" w="9525">
            <a:solidFill>
              <a:srgbClr val="A2A2A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8"/>
          <p:cNvSpPr txBox="1"/>
          <p:nvPr/>
        </p:nvSpPr>
        <p:spPr>
          <a:xfrm>
            <a:off x="575550" y="836300"/>
            <a:ext cx="7992900" cy="3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FFFF"/>
                </a:solidFill>
              </a:rPr>
              <a:t>2.2 충분한 시간 제공 </a:t>
            </a:r>
            <a:r>
              <a:rPr lang="ko">
                <a:solidFill>
                  <a:srgbClr val="FFFFFF"/>
                </a:solidFill>
              </a:rPr>
              <a:t>&gt; </a:t>
            </a:r>
            <a:r>
              <a:rPr lang="ko">
                <a:solidFill>
                  <a:srgbClr val="FFFFFF"/>
                </a:solidFill>
              </a:rPr>
              <a:t>2.2.1 시간 조절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19" name="Google Shape;319;p38"/>
          <p:cNvSpPr txBox="1"/>
          <p:nvPr/>
        </p:nvSpPr>
        <p:spPr>
          <a:xfrm>
            <a:off x="4917670" y="1532584"/>
            <a:ext cx="3845100" cy="3339300"/>
          </a:xfrm>
          <a:prstGeom prst="rect">
            <a:avLst/>
          </a:prstGeom>
          <a:noFill/>
          <a:ln cap="flat" cmpd="sng" w="9525">
            <a:solidFill>
              <a:srgbClr val="A2A2A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 sz="900"/>
              <a:t>How to Meet Timing Adjustable</a:t>
            </a:r>
            <a:endParaRPr sz="9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/>
              <a:t>콘텐츠에서 설정한 시간 제한에 대하여 다음 중 하나 이상을 만족한다.</a:t>
            </a:r>
            <a:endParaRPr sz="7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/>
              <a:t>- </a:t>
            </a:r>
            <a:r>
              <a:rPr lang="ko" sz="700"/>
              <a:t>해제 </a:t>
            </a:r>
            <a:r>
              <a:rPr lang="ko" sz="700"/>
              <a:t>: 사용자가 시간 제한을 해제할 수 있다.</a:t>
            </a:r>
            <a:endParaRPr sz="7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/>
              <a:t>- 조정 : 사용자가 시간 제한을 기본 설정값의 열 배 이상으로 조정할 수 있다.</a:t>
            </a:r>
            <a:endParaRPr sz="7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/>
              <a:t>- 연장 : 시간이 만료되기 전에 사용자에게 경고하고 간단한 </a:t>
            </a:r>
            <a:r>
              <a:rPr lang="ko" sz="700"/>
              <a:t>동</a:t>
            </a:r>
            <a:r>
              <a:rPr lang="ko" sz="700"/>
              <a:t>작으로(예를 들면 '스페이스 바 누 르기') 시간 제한을 연장할 수 있도록 20초 이상의 시간을 제공한다. 사용자는 시간 제한을 10번 이상 연장할 수 있다.</a:t>
            </a:r>
            <a:endParaRPr sz="7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/>
              <a:t>- 실시간 예외 : 시간 제한이 실시간 이벤트(예를 들면, 경매)의 일부로 필요하고, 시간 제한에 대 한 대체 방안이 없다.  </a:t>
            </a:r>
            <a:endParaRPr sz="7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/>
              <a:t>- 필수 예외 : 시간 제한이 필수적이고 시간 제한을 연장하면 해당 작업이 무효화된다.</a:t>
            </a:r>
            <a:endParaRPr sz="7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/>
              <a:t>- 20 시간 예외 : 시간 제한이 20시간 이상이다. </a:t>
            </a:r>
            <a:endParaRPr sz="700"/>
          </a:p>
        </p:txBody>
      </p:sp>
      <p:sp>
        <p:nvSpPr>
          <p:cNvPr id="320" name="Google Shape;320;p38"/>
          <p:cNvSpPr txBox="1"/>
          <p:nvPr/>
        </p:nvSpPr>
        <p:spPr>
          <a:xfrm>
            <a:off x="4908052" y="1420950"/>
            <a:ext cx="688200" cy="211500"/>
          </a:xfrm>
          <a:prstGeom prst="rect">
            <a:avLst/>
          </a:prstGeom>
          <a:solidFill>
            <a:srgbClr val="A2A2A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FFFFFF"/>
                </a:solidFill>
              </a:rPr>
              <a:t>Level A</a:t>
            </a:r>
            <a:endParaRPr b="1" sz="1000">
              <a:solidFill>
                <a:srgbClr val="FFFFFF"/>
              </a:solidFill>
            </a:endParaRPr>
          </a:p>
        </p:txBody>
      </p:sp>
      <p:sp>
        <p:nvSpPr>
          <p:cNvPr id="321" name="Google Shape;321;p38"/>
          <p:cNvSpPr txBox="1"/>
          <p:nvPr/>
        </p:nvSpPr>
        <p:spPr>
          <a:xfrm>
            <a:off x="5025101" y="3692950"/>
            <a:ext cx="3633600" cy="1054800"/>
          </a:xfrm>
          <a:prstGeom prst="rect">
            <a:avLst/>
          </a:prstGeom>
          <a:noFill/>
          <a:ln cap="flat" cmpd="sng" w="9525">
            <a:solidFill>
              <a:srgbClr val="A2A2A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 sz="800"/>
              <a:t>이 적합 기준은 시간 제한의 결과로 예기치 않게 콘텐츠나 컨텍스트가 변경되지 않고 사용자가 과업을 수행할 수 있게 도와주는 것이다. 이 적합 기준은 사용자 작업의 결과로 콘텐츠나 컨텍스트가 변경되는 것을 제한하는 적합 기준 3.2.1과 함께 고려돼야 한다</a:t>
            </a:r>
            <a:endParaRPr sz="800"/>
          </a:p>
        </p:txBody>
      </p:sp>
      <p:sp>
        <p:nvSpPr>
          <p:cNvPr id="322" name="Google Shape;322;p38"/>
          <p:cNvSpPr txBox="1"/>
          <p:nvPr/>
        </p:nvSpPr>
        <p:spPr>
          <a:xfrm>
            <a:off x="5023625" y="3693501"/>
            <a:ext cx="430800" cy="157200"/>
          </a:xfrm>
          <a:prstGeom prst="rect">
            <a:avLst/>
          </a:prstGeom>
          <a:solidFill>
            <a:srgbClr val="A2A2A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FFFFFF"/>
                </a:solidFill>
              </a:rPr>
              <a:t>참고</a:t>
            </a:r>
            <a:endParaRPr sz="800">
              <a:solidFill>
                <a:srgbClr val="FFFFFF"/>
              </a:solidFill>
            </a:endParaRPr>
          </a:p>
        </p:txBody>
      </p:sp>
      <p:pic>
        <p:nvPicPr>
          <p:cNvPr id="323" name="Google Shape;32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850" y="1652800"/>
            <a:ext cx="4495800" cy="3293075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38"/>
          <p:cNvSpPr txBox="1"/>
          <p:nvPr/>
        </p:nvSpPr>
        <p:spPr>
          <a:xfrm>
            <a:off x="256175" y="1289698"/>
            <a:ext cx="4315800" cy="2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u="sng">
                <a:solidFill>
                  <a:srgbClr val="3C78D8"/>
                </a:solidFill>
                <a:hlinkClick r:id="rId4"/>
              </a:rPr>
              <a:t>https://www.w3.org/WAI/WCAG21/Understanding/timing-adjustable</a:t>
            </a:r>
            <a:endParaRPr b="1" sz="900">
              <a:solidFill>
                <a:srgbClr val="3C78D8"/>
              </a:solidFill>
            </a:endParaRPr>
          </a:p>
        </p:txBody>
      </p:sp>
      <p:sp>
        <p:nvSpPr>
          <p:cNvPr id="325" name="Google Shape;325;p38"/>
          <p:cNvSpPr txBox="1"/>
          <p:nvPr/>
        </p:nvSpPr>
        <p:spPr>
          <a:xfrm>
            <a:off x="7388126" y="892249"/>
            <a:ext cx="1714800" cy="2532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FF0000"/>
                </a:solidFill>
              </a:rPr>
              <a:t>해당 컨텐츠 존재하지 않음</a:t>
            </a:r>
            <a:endParaRPr b="1" sz="10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39"/>
          <p:cNvSpPr txBox="1"/>
          <p:nvPr/>
        </p:nvSpPr>
        <p:spPr>
          <a:xfrm>
            <a:off x="575550" y="836300"/>
            <a:ext cx="7992900" cy="3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FFFF"/>
                </a:solidFill>
              </a:rPr>
              <a:t>2.2 충분한 시간 제공 &gt; </a:t>
            </a:r>
            <a:r>
              <a:rPr lang="ko">
                <a:solidFill>
                  <a:srgbClr val="FFFFFF"/>
                </a:solidFill>
              </a:rPr>
              <a:t>2.2.2 일시정지, 중지, 감추기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31" name="Google Shape;331;p39"/>
          <p:cNvSpPr txBox="1"/>
          <p:nvPr/>
        </p:nvSpPr>
        <p:spPr>
          <a:xfrm>
            <a:off x="4917670" y="1532584"/>
            <a:ext cx="3845100" cy="3339300"/>
          </a:xfrm>
          <a:prstGeom prst="rect">
            <a:avLst/>
          </a:prstGeom>
          <a:noFill/>
          <a:ln cap="flat" cmpd="sng" w="9525">
            <a:solidFill>
              <a:srgbClr val="A2A2A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/>
              <a:t>How to Meet Pause, Stop, Hide</a:t>
            </a:r>
            <a:endParaRPr sz="9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/>
              <a:t>움직이거나 깜박거리거나, 스크롤되거나, 자동 업데이트되는 정보의 경우, 다음 사항을 모두 만족한다.</a:t>
            </a:r>
            <a:endParaRPr sz="9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700"/>
              <a:t>- </a:t>
            </a:r>
            <a:r>
              <a:rPr lang="ko" sz="700"/>
              <a:t>이동, 깜박임, 스크롤: 움직이거나 깜박거리거나 스크롤되는 정보가 자동으로 시작하고, 5초 이상 지속되며, 다른 콘텐츠와 병행해서 표시되는 경우그러한 이동이나 깜박임, 스크롤이 필수적인 작업의 일환이 아니라면 사용자가 정보를 일시 정지 또는 중지하거나 숨길 수 있는 메커니즘이 있다.</a:t>
            </a:r>
            <a:endParaRPr sz="7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/>
              <a:t>- </a:t>
            </a:r>
            <a:r>
              <a:rPr lang="ko" sz="700"/>
              <a:t>자동 업데이트: 자동 업데이트되는 정보가 자동으로 시작하고, 다른 콘텐츠와 병행해서 표시되는 경우, 그러한 자동 업데이트가 </a:t>
            </a:r>
            <a:r>
              <a:rPr lang="ko" sz="700"/>
              <a:t>필</a:t>
            </a:r>
            <a:r>
              <a:rPr lang="ko" sz="700"/>
              <a:t>수적인 작업의 일환이 아니라면 사용자가 정보를 일시 정지 또는 중지하거나 숨기거나 업데이트 주기를 제어할 수 있는 메커니즘이 있다. </a:t>
            </a:r>
            <a:endParaRPr sz="700"/>
          </a:p>
        </p:txBody>
      </p:sp>
      <p:sp>
        <p:nvSpPr>
          <p:cNvPr id="332" name="Google Shape;332;p39"/>
          <p:cNvSpPr txBox="1"/>
          <p:nvPr/>
        </p:nvSpPr>
        <p:spPr>
          <a:xfrm>
            <a:off x="256175" y="1373299"/>
            <a:ext cx="4315800" cy="2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u="sng">
                <a:solidFill>
                  <a:srgbClr val="3C78D8"/>
                </a:solidFill>
                <a:hlinkClick r:id="rId3"/>
              </a:rPr>
              <a:t>https://www.w3.org/WAI/WCAG21/Understanding/pause-stop-hide</a:t>
            </a:r>
            <a:endParaRPr b="1" sz="900">
              <a:solidFill>
                <a:srgbClr val="3C78D8"/>
              </a:solidFill>
            </a:endParaRPr>
          </a:p>
        </p:txBody>
      </p:sp>
      <p:pic>
        <p:nvPicPr>
          <p:cNvPr id="333" name="Google Shape;333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6175" y="1820000"/>
            <a:ext cx="4421075" cy="3071026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39"/>
          <p:cNvSpPr txBox="1"/>
          <p:nvPr/>
        </p:nvSpPr>
        <p:spPr>
          <a:xfrm>
            <a:off x="4908052" y="1420950"/>
            <a:ext cx="688200" cy="211500"/>
          </a:xfrm>
          <a:prstGeom prst="rect">
            <a:avLst/>
          </a:prstGeom>
          <a:solidFill>
            <a:srgbClr val="A2A2A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FFFFFF"/>
                </a:solidFill>
              </a:rPr>
              <a:t>Level A</a:t>
            </a:r>
            <a:endParaRPr b="1" sz="1000">
              <a:solidFill>
                <a:srgbClr val="FFFFFF"/>
              </a:solidFill>
            </a:endParaRPr>
          </a:p>
        </p:txBody>
      </p:sp>
      <p:sp>
        <p:nvSpPr>
          <p:cNvPr id="335" name="Google Shape;335;p39"/>
          <p:cNvSpPr txBox="1"/>
          <p:nvPr/>
        </p:nvSpPr>
        <p:spPr>
          <a:xfrm>
            <a:off x="5025101" y="3692950"/>
            <a:ext cx="3633600" cy="1054800"/>
          </a:xfrm>
          <a:prstGeom prst="rect">
            <a:avLst/>
          </a:prstGeom>
          <a:noFill/>
          <a:ln cap="flat" cmpd="sng" w="9525">
            <a:solidFill>
              <a:srgbClr val="A2A2A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00"/>
              <a:t>깜박거리거나 번쩍이는 콘텐츠와 관련된 요건은 "지침 2.3 발작 및 신체 반응"를 참고한다.</a:t>
            </a:r>
            <a:endParaRPr sz="800"/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800"/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336" name="Google Shape;336;p39"/>
          <p:cNvSpPr txBox="1"/>
          <p:nvPr/>
        </p:nvSpPr>
        <p:spPr>
          <a:xfrm>
            <a:off x="5023625" y="3693501"/>
            <a:ext cx="430800" cy="157200"/>
          </a:xfrm>
          <a:prstGeom prst="rect">
            <a:avLst/>
          </a:prstGeom>
          <a:solidFill>
            <a:srgbClr val="A2A2A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FFFFFF"/>
                </a:solidFill>
              </a:rPr>
              <a:t>참고</a:t>
            </a:r>
            <a:endParaRPr sz="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40"/>
          <p:cNvSpPr txBox="1"/>
          <p:nvPr/>
        </p:nvSpPr>
        <p:spPr>
          <a:xfrm>
            <a:off x="575550" y="836300"/>
            <a:ext cx="7992900" cy="3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lt1"/>
                </a:solidFill>
              </a:rPr>
              <a:t>2.2 충분한 시간 제공 &gt; 2.2.1 시간 조절 : 메인 비주얼 슬라이드 멈춤 이용법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42" name="Google Shape;342;p40"/>
          <p:cNvSpPr txBox="1"/>
          <p:nvPr/>
        </p:nvSpPr>
        <p:spPr>
          <a:xfrm>
            <a:off x="6119000" y="1783525"/>
            <a:ext cx="2762100" cy="2852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A2A2A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- 롯데마트 PC 웹 메인에 있는 메인 비주얼 슬라이드는 자동으로 롤링이 되고 있습니다. 마케팅적 측면에서 많은 양의 컨텐츠를 노출하기 위한 것으로 이 부분에 기능적 변경이 불가한 상태였습니다.</a:t>
            </a:r>
            <a:endParaRPr sz="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- 메인 비주얼 슬라이드에서 첫 번째로 초점을 받는 요소는 좌측 방향 컨트롤 버튼 입니다. 해당 요소에 초점이 들어가는 순간, 그 즉시 자동 슬라이딩은 멈추도록 개발했습니다.</a:t>
            </a:r>
            <a:endParaRPr sz="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- 기타 롯데마트 PC 웹에 존재하는 모든 슬라이드는 해당 영역에 </a:t>
            </a:r>
            <a:r>
              <a:rPr lang="ko" sz="900">
                <a:solidFill>
                  <a:schemeClr val="dk1"/>
                </a:solidFill>
              </a:rPr>
              <a:t>포커스가 없을시에만 자동 슬라이딩이 활성화 될 수 있도록 되어있습니다.</a:t>
            </a:r>
            <a:endParaRPr sz="800"/>
          </a:p>
        </p:txBody>
      </p:sp>
      <p:sp>
        <p:nvSpPr>
          <p:cNvPr id="343" name="Google Shape;343;p40"/>
          <p:cNvSpPr txBox="1"/>
          <p:nvPr/>
        </p:nvSpPr>
        <p:spPr>
          <a:xfrm>
            <a:off x="6119000" y="1449025"/>
            <a:ext cx="2762100" cy="3345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rgbClr val="A2A2A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메인 비주얼 슬라이드 멈춤</a:t>
            </a:r>
            <a:endParaRPr sz="1000">
              <a:solidFill>
                <a:schemeClr val="dk1"/>
              </a:solidFill>
            </a:endParaRPr>
          </a:p>
        </p:txBody>
      </p:sp>
      <p:pic>
        <p:nvPicPr>
          <p:cNvPr id="344" name="Google Shape;34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436" y="1768627"/>
            <a:ext cx="5640964" cy="2700225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40"/>
          <p:cNvSpPr/>
          <p:nvPr/>
        </p:nvSpPr>
        <p:spPr>
          <a:xfrm>
            <a:off x="330825" y="3219325"/>
            <a:ext cx="942000" cy="695700"/>
          </a:xfrm>
          <a:prstGeom prst="wedgeEllipseCallout">
            <a:avLst>
              <a:gd fmla="val -28959" name="adj1"/>
              <a:gd fmla="val 82917" name="adj2"/>
            </a:avLst>
          </a:prstGeom>
          <a:solidFill>
            <a:srgbClr val="FFFFFF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초점 진입시 멈춤</a:t>
            </a:r>
            <a:endParaRPr sz="10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41"/>
          <p:cNvSpPr txBox="1"/>
          <p:nvPr/>
        </p:nvSpPr>
        <p:spPr>
          <a:xfrm>
            <a:off x="575550" y="836300"/>
            <a:ext cx="7992900" cy="3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lt1"/>
                </a:solidFill>
              </a:rPr>
              <a:t>2.2 충분한 시간 제공 &gt; 2.2.1 시간 조절 : 메인 비주얼 슬라이드 멈춤 코드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51" name="Google Shape;351;p41"/>
          <p:cNvSpPr txBox="1"/>
          <p:nvPr/>
        </p:nvSpPr>
        <p:spPr>
          <a:xfrm>
            <a:off x="4572000" y="1916725"/>
            <a:ext cx="4137300" cy="2852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A2A2A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352" name="Google Shape;352;p41"/>
          <p:cNvSpPr txBox="1"/>
          <p:nvPr/>
        </p:nvSpPr>
        <p:spPr>
          <a:xfrm>
            <a:off x="4572000" y="1582225"/>
            <a:ext cx="4137300" cy="3345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rgbClr val="A2A2A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메인 비주얼 하단 배너 영역 HTML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353" name="Google Shape;353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9075" y="2160324"/>
            <a:ext cx="3857360" cy="1865225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41"/>
          <p:cNvSpPr txBox="1"/>
          <p:nvPr/>
        </p:nvSpPr>
        <p:spPr>
          <a:xfrm>
            <a:off x="2479500" y="3175725"/>
            <a:ext cx="1761000" cy="435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A2A2A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A2A2A2"/>
                </a:solidFill>
              </a:rPr>
              <a:t>GNB 마지막 요소에서 메인 비주얼 슬라이드로 초점 진입 즉시 멈춤</a:t>
            </a:r>
            <a:endParaRPr sz="700">
              <a:solidFill>
                <a:srgbClr val="A2A2A2"/>
              </a:solidFill>
            </a:endParaRPr>
          </a:p>
        </p:txBody>
      </p:sp>
      <p:pic>
        <p:nvPicPr>
          <p:cNvPr id="355" name="Google Shape;355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9125" y="2713052"/>
            <a:ext cx="4001101" cy="8510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6" name="Google Shape;356;p41"/>
          <p:cNvCxnSpPr>
            <a:endCxn id="354" idx="1"/>
          </p:cNvCxnSpPr>
          <p:nvPr/>
        </p:nvCxnSpPr>
        <p:spPr>
          <a:xfrm flipH="1" rot="10800000">
            <a:off x="1961100" y="3393675"/>
            <a:ext cx="518400" cy="1290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/>
        </p:nvSpPr>
        <p:spPr>
          <a:xfrm>
            <a:off x="575550" y="836300"/>
            <a:ext cx="7992900" cy="3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FFFF"/>
                </a:solidFill>
              </a:rPr>
              <a:t>웹 접근성에서의 장애란?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69" name="Google Shape;69;p15"/>
          <p:cNvSpPr txBox="1"/>
          <p:nvPr/>
        </p:nvSpPr>
        <p:spPr>
          <a:xfrm>
            <a:off x="5599433" y="1592486"/>
            <a:ext cx="1878600" cy="1453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인지장애</a:t>
            </a:r>
            <a:endParaRPr/>
          </a:p>
        </p:txBody>
      </p:sp>
      <p:sp>
        <p:nvSpPr>
          <p:cNvPr id="70" name="Google Shape;70;p15"/>
          <p:cNvSpPr txBox="1"/>
          <p:nvPr/>
        </p:nvSpPr>
        <p:spPr>
          <a:xfrm>
            <a:off x="3527442" y="1592486"/>
            <a:ext cx="1878600" cy="1453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청각장애</a:t>
            </a:r>
            <a:endParaRPr/>
          </a:p>
        </p:txBody>
      </p:sp>
      <p:sp>
        <p:nvSpPr>
          <p:cNvPr id="71" name="Google Shape;71;p15"/>
          <p:cNvSpPr txBox="1"/>
          <p:nvPr/>
        </p:nvSpPr>
        <p:spPr>
          <a:xfrm>
            <a:off x="1455450" y="1592486"/>
            <a:ext cx="1878600" cy="1453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/>
              <a:t>시각장애</a:t>
            </a:r>
            <a:endParaRPr/>
          </a:p>
        </p:txBody>
      </p:sp>
      <p:sp>
        <p:nvSpPr>
          <p:cNvPr id="72" name="Google Shape;72;p15"/>
          <p:cNvSpPr txBox="1"/>
          <p:nvPr/>
        </p:nvSpPr>
        <p:spPr>
          <a:xfrm>
            <a:off x="1447160" y="3233100"/>
            <a:ext cx="1878600" cy="1453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/>
              <a:t>신경장애</a:t>
            </a:r>
            <a:endParaRPr/>
          </a:p>
        </p:txBody>
      </p:sp>
      <p:sp>
        <p:nvSpPr>
          <p:cNvPr id="73" name="Google Shape;73;p15"/>
          <p:cNvSpPr txBox="1"/>
          <p:nvPr/>
        </p:nvSpPr>
        <p:spPr>
          <a:xfrm>
            <a:off x="3531460" y="3233100"/>
            <a:ext cx="1878600" cy="1453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/>
              <a:t>신체장애</a:t>
            </a:r>
            <a:endParaRPr/>
          </a:p>
        </p:txBody>
      </p:sp>
      <p:sp>
        <p:nvSpPr>
          <p:cNvPr id="74" name="Google Shape;74;p15"/>
          <p:cNvSpPr txBox="1"/>
          <p:nvPr/>
        </p:nvSpPr>
        <p:spPr>
          <a:xfrm>
            <a:off x="5615760" y="3233100"/>
            <a:ext cx="1878600" cy="1453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/>
              <a:t>언어</a:t>
            </a:r>
            <a:r>
              <a:rPr lang="ko" sz="1500"/>
              <a:t>장애</a:t>
            </a:r>
            <a:endParaRPr/>
          </a:p>
        </p:txBody>
      </p:sp>
      <p:pic>
        <p:nvPicPr>
          <p:cNvPr id="75" name="Google Shape;7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9550" y="1995050"/>
            <a:ext cx="1010400" cy="95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38802" y="3660325"/>
            <a:ext cx="1063900" cy="847042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22350" y="2021000"/>
            <a:ext cx="887700" cy="905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24427" y="1995050"/>
            <a:ext cx="825696" cy="905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124425" y="3682325"/>
            <a:ext cx="887700" cy="84703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050313" y="3584123"/>
            <a:ext cx="672264" cy="1025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42"/>
          <p:cNvSpPr txBox="1"/>
          <p:nvPr/>
        </p:nvSpPr>
        <p:spPr>
          <a:xfrm>
            <a:off x="575550" y="836300"/>
            <a:ext cx="7992900" cy="3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FFFF"/>
                </a:solidFill>
              </a:rPr>
              <a:t>2.2 충분한 시간 제공 &gt; 2.2.3 시간 제약 제거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62" name="Google Shape;362;p42"/>
          <p:cNvSpPr txBox="1"/>
          <p:nvPr/>
        </p:nvSpPr>
        <p:spPr>
          <a:xfrm>
            <a:off x="4917670" y="1532584"/>
            <a:ext cx="3845100" cy="3339300"/>
          </a:xfrm>
          <a:prstGeom prst="rect">
            <a:avLst/>
          </a:prstGeom>
          <a:noFill/>
          <a:ln cap="flat" cmpd="sng" w="9525">
            <a:solidFill>
              <a:srgbClr val="A2A2A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 sz="900"/>
              <a:t>How to Meet No Timing</a:t>
            </a:r>
            <a:endParaRPr sz="9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/>
              <a:t>비대화형 동기화 미디어와 실시간 이벤트를 제외하면, 시간 제약은 콘텐츠에서 표현하는 이벤트나 작업에서 필수적인 부분이 아니다.</a:t>
            </a:r>
            <a:endParaRPr sz="700"/>
          </a:p>
        </p:txBody>
      </p:sp>
      <p:sp>
        <p:nvSpPr>
          <p:cNvPr id="363" name="Google Shape;363;p42"/>
          <p:cNvSpPr txBox="1"/>
          <p:nvPr/>
        </p:nvSpPr>
        <p:spPr>
          <a:xfrm>
            <a:off x="256175" y="1373299"/>
            <a:ext cx="4315800" cy="2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u="sng">
                <a:solidFill>
                  <a:srgbClr val="3C78D8"/>
                </a:solidFill>
                <a:hlinkClick r:id="rId3"/>
              </a:rPr>
              <a:t>https://www.w3.org/WAI/WCAG21/Understanding/no-timing</a:t>
            </a:r>
            <a:endParaRPr b="1" sz="900">
              <a:solidFill>
                <a:srgbClr val="3C78D8"/>
              </a:solidFill>
            </a:endParaRPr>
          </a:p>
        </p:txBody>
      </p:sp>
      <p:sp>
        <p:nvSpPr>
          <p:cNvPr id="364" name="Google Shape;364;p42"/>
          <p:cNvSpPr txBox="1"/>
          <p:nvPr/>
        </p:nvSpPr>
        <p:spPr>
          <a:xfrm>
            <a:off x="4908049" y="1420950"/>
            <a:ext cx="1079100" cy="211500"/>
          </a:xfrm>
          <a:prstGeom prst="rect">
            <a:avLst/>
          </a:prstGeom>
          <a:solidFill>
            <a:srgbClr val="A2A2A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FFFFFF"/>
                </a:solidFill>
              </a:rPr>
              <a:t>Level AAA</a:t>
            </a:r>
            <a:endParaRPr b="1" sz="1000">
              <a:solidFill>
                <a:srgbClr val="FFFFFF"/>
              </a:solidFill>
            </a:endParaRPr>
          </a:p>
        </p:txBody>
      </p:sp>
      <p:pic>
        <p:nvPicPr>
          <p:cNvPr id="365" name="Google Shape;365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1374" y="1714396"/>
            <a:ext cx="4446000" cy="3178301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42"/>
          <p:cNvSpPr txBox="1"/>
          <p:nvPr/>
        </p:nvSpPr>
        <p:spPr>
          <a:xfrm>
            <a:off x="7388126" y="892249"/>
            <a:ext cx="1714800" cy="2532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FF0000"/>
                </a:solidFill>
              </a:rPr>
              <a:t>해당 컨텐츠 존재하지 않음</a:t>
            </a:r>
            <a:endParaRPr b="1" sz="10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43"/>
          <p:cNvSpPr txBox="1"/>
          <p:nvPr/>
        </p:nvSpPr>
        <p:spPr>
          <a:xfrm>
            <a:off x="575550" y="836300"/>
            <a:ext cx="7992900" cy="3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FFFF"/>
                </a:solidFill>
              </a:rPr>
              <a:t>2.2 충분한 시간 제공 &gt; </a:t>
            </a:r>
            <a:r>
              <a:rPr lang="ko">
                <a:solidFill>
                  <a:srgbClr val="FFFFFF"/>
                </a:solidFill>
              </a:rPr>
              <a:t>2.2.4 중단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72" name="Google Shape;372;p43"/>
          <p:cNvSpPr txBox="1"/>
          <p:nvPr/>
        </p:nvSpPr>
        <p:spPr>
          <a:xfrm>
            <a:off x="4917670" y="1532584"/>
            <a:ext cx="3845100" cy="3339300"/>
          </a:xfrm>
          <a:prstGeom prst="rect">
            <a:avLst/>
          </a:prstGeom>
          <a:noFill/>
          <a:ln cap="flat" cmpd="sng" w="9525">
            <a:solidFill>
              <a:srgbClr val="A2A2A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 sz="900"/>
              <a:t>How to Meet Interruptions</a:t>
            </a:r>
            <a:endParaRPr sz="9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/>
              <a:t>비상사태와 관련된 경우를 제외하고, 사용자가 콘텐츠의 인터럽트를 보류하거나 멈출 수 있다. </a:t>
            </a:r>
            <a:r>
              <a:rPr lang="ko" sz="700"/>
              <a:t> </a:t>
            </a:r>
            <a:endParaRPr sz="700"/>
          </a:p>
        </p:txBody>
      </p:sp>
      <p:sp>
        <p:nvSpPr>
          <p:cNvPr id="373" name="Google Shape;373;p43"/>
          <p:cNvSpPr txBox="1"/>
          <p:nvPr/>
        </p:nvSpPr>
        <p:spPr>
          <a:xfrm>
            <a:off x="256175" y="1373299"/>
            <a:ext cx="4315800" cy="2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u="sng">
                <a:solidFill>
                  <a:srgbClr val="3C78D8"/>
                </a:solidFill>
                <a:hlinkClick r:id="rId3"/>
              </a:rPr>
              <a:t>https://www.w3.org/WAI/WCAG21/Understanding/interruptions</a:t>
            </a:r>
            <a:endParaRPr b="1" sz="900">
              <a:solidFill>
                <a:srgbClr val="3C78D8"/>
              </a:solidFill>
            </a:endParaRPr>
          </a:p>
        </p:txBody>
      </p:sp>
      <p:sp>
        <p:nvSpPr>
          <p:cNvPr id="374" name="Google Shape;374;p43"/>
          <p:cNvSpPr txBox="1"/>
          <p:nvPr/>
        </p:nvSpPr>
        <p:spPr>
          <a:xfrm>
            <a:off x="4908050" y="1420950"/>
            <a:ext cx="1108800" cy="211500"/>
          </a:xfrm>
          <a:prstGeom prst="rect">
            <a:avLst/>
          </a:prstGeom>
          <a:solidFill>
            <a:srgbClr val="A2A2A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FFFFFF"/>
                </a:solidFill>
              </a:rPr>
              <a:t>Level AAA</a:t>
            </a:r>
            <a:endParaRPr b="1" sz="1000">
              <a:solidFill>
                <a:srgbClr val="FFFFFF"/>
              </a:solidFill>
            </a:endParaRPr>
          </a:p>
        </p:txBody>
      </p:sp>
      <p:pic>
        <p:nvPicPr>
          <p:cNvPr id="375" name="Google Shape;375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8203" y="1690001"/>
            <a:ext cx="4307087" cy="3178302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43"/>
          <p:cNvSpPr txBox="1"/>
          <p:nvPr/>
        </p:nvSpPr>
        <p:spPr>
          <a:xfrm>
            <a:off x="7388126" y="892249"/>
            <a:ext cx="1714800" cy="2532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FF0000"/>
                </a:solidFill>
              </a:rPr>
              <a:t>해당 컨텐츠 존재하지 않음</a:t>
            </a:r>
            <a:endParaRPr b="1" sz="10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44"/>
          <p:cNvSpPr txBox="1"/>
          <p:nvPr/>
        </p:nvSpPr>
        <p:spPr>
          <a:xfrm>
            <a:off x="575550" y="836300"/>
            <a:ext cx="7992900" cy="3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FFFF"/>
                </a:solidFill>
              </a:rPr>
              <a:t>2.2 충분한 시간 제공 &gt; </a:t>
            </a:r>
            <a:r>
              <a:rPr lang="ko">
                <a:solidFill>
                  <a:srgbClr val="FFFFFF"/>
                </a:solidFill>
              </a:rPr>
              <a:t>2.2.5 재 인증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82" name="Google Shape;382;p44"/>
          <p:cNvSpPr txBox="1"/>
          <p:nvPr/>
        </p:nvSpPr>
        <p:spPr>
          <a:xfrm>
            <a:off x="4917670" y="1532584"/>
            <a:ext cx="3845100" cy="3339300"/>
          </a:xfrm>
          <a:prstGeom prst="rect">
            <a:avLst/>
          </a:prstGeom>
          <a:noFill/>
          <a:ln cap="flat" cmpd="sng" w="9525">
            <a:solidFill>
              <a:srgbClr val="A2A2A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 sz="900"/>
              <a:t>How to Meet Re-authenticating</a:t>
            </a:r>
            <a:endParaRPr sz="9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/>
              <a:t>인증 세션이 만료되면 사용자는 재인증 후 데이터 손실 없이 작업을 계속할 수 있다</a:t>
            </a:r>
            <a:endParaRPr sz="700"/>
          </a:p>
        </p:txBody>
      </p:sp>
      <p:sp>
        <p:nvSpPr>
          <p:cNvPr id="383" name="Google Shape;383;p44"/>
          <p:cNvSpPr txBox="1"/>
          <p:nvPr/>
        </p:nvSpPr>
        <p:spPr>
          <a:xfrm>
            <a:off x="4908049" y="1420950"/>
            <a:ext cx="1020000" cy="211500"/>
          </a:xfrm>
          <a:prstGeom prst="rect">
            <a:avLst/>
          </a:prstGeom>
          <a:solidFill>
            <a:srgbClr val="A2A2A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FFFFFF"/>
                </a:solidFill>
              </a:rPr>
              <a:t>Level AAA</a:t>
            </a:r>
            <a:endParaRPr b="1" sz="1000">
              <a:solidFill>
                <a:srgbClr val="FFFFFF"/>
              </a:solidFill>
            </a:endParaRPr>
          </a:p>
        </p:txBody>
      </p:sp>
      <p:sp>
        <p:nvSpPr>
          <p:cNvPr id="384" name="Google Shape;384;p44"/>
          <p:cNvSpPr txBox="1"/>
          <p:nvPr/>
        </p:nvSpPr>
        <p:spPr>
          <a:xfrm>
            <a:off x="256175" y="1289698"/>
            <a:ext cx="4315800" cy="2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u="sng">
                <a:solidFill>
                  <a:srgbClr val="3C78D8"/>
                </a:solidFill>
                <a:hlinkClick r:id="rId3"/>
              </a:rPr>
              <a:t>https://www.w3.org/WAI/WCAG21/Understanding/re-authenticating</a:t>
            </a:r>
            <a:endParaRPr b="1" sz="900">
              <a:solidFill>
                <a:srgbClr val="3C78D8"/>
              </a:solidFill>
            </a:endParaRPr>
          </a:p>
        </p:txBody>
      </p:sp>
      <p:pic>
        <p:nvPicPr>
          <p:cNvPr id="385" name="Google Shape;385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7875" y="1729200"/>
            <a:ext cx="4315799" cy="31555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45"/>
          <p:cNvSpPr txBox="1"/>
          <p:nvPr/>
        </p:nvSpPr>
        <p:spPr>
          <a:xfrm>
            <a:off x="575550" y="836300"/>
            <a:ext cx="7992900" cy="3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lt1"/>
                </a:solidFill>
              </a:rPr>
              <a:t>2.2 충분한 시간 제공 &gt; 2.2.5 재 인증 : 로그인 이후에도 장바구니 목록 유지 이용법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91" name="Google Shape;391;p45"/>
          <p:cNvSpPr txBox="1"/>
          <p:nvPr/>
        </p:nvSpPr>
        <p:spPr>
          <a:xfrm>
            <a:off x="6119000" y="1783525"/>
            <a:ext cx="2762100" cy="2852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A2A2A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- 상품을 장바구니에 담기 위해서는 로그인 한 상태에서만 가능합니다.</a:t>
            </a:r>
            <a:endParaRPr sz="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- 로그인 된 상태에서 상품들을 살펴보고 장바구니에 담으며 사용하다가 세션 만료 때문에 로그아웃이 된다면, 다시 로그인 하여 이전에 담아두었던 상품 목록들을 확인 할 수있습니다.</a:t>
            </a:r>
            <a:endParaRPr sz="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- 이는 재 인증을 통하여 사용자 접근성을 향상 시킬 수 있다는 WCAG 2.1 의 2.2.5 재 인증 항목을 충족시킬 수 있는 하나의 예가 될 수 있습니다.</a:t>
            </a:r>
            <a:endParaRPr sz="800"/>
          </a:p>
        </p:txBody>
      </p:sp>
      <p:sp>
        <p:nvSpPr>
          <p:cNvPr id="392" name="Google Shape;392;p45"/>
          <p:cNvSpPr txBox="1"/>
          <p:nvPr/>
        </p:nvSpPr>
        <p:spPr>
          <a:xfrm>
            <a:off x="6119000" y="1449025"/>
            <a:ext cx="2762100" cy="3345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rgbClr val="A2A2A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로그인 이후에도 장바구니 목록 유지</a:t>
            </a:r>
            <a:endParaRPr sz="1000">
              <a:solidFill>
                <a:schemeClr val="dk1"/>
              </a:solidFill>
            </a:endParaRPr>
          </a:p>
        </p:txBody>
      </p:sp>
      <p:pic>
        <p:nvPicPr>
          <p:cNvPr id="393" name="Google Shape;393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900" y="1449025"/>
            <a:ext cx="3664778" cy="318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46"/>
          <p:cNvSpPr txBox="1"/>
          <p:nvPr/>
        </p:nvSpPr>
        <p:spPr>
          <a:xfrm>
            <a:off x="575550" y="836300"/>
            <a:ext cx="7992900" cy="3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lt1"/>
                </a:solidFill>
              </a:rPr>
              <a:t>2.2 충분한 시간 제공 &gt; 2.2.5 재 인증 : 상품 리스트 탭 초점 유지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99" name="Google Shape;399;p46"/>
          <p:cNvSpPr txBox="1"/>
          <p:nvPr/>
        </p:nvSpPr>
        <p:spPr>
          <a:xfrm>
            <a:off x="6119000" y="1783525"/>
            <a:ext cx="2762100" cy="2852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A2A2A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- 3차 카테고리 상품 리스트 페이지에는 여러가지 상품들을 사용자의 편의대로 볼 수 있도록 상품별 보기 탭 기능을 제공하고 있습니다. </a:t>
            </a:r>
            <a:endParaRPr sz="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- 해당 요소는 &lt;a&gt; 링크 태그로 되어있으며, 클릭시 페이지 새로고침이 일어나게 되어 있습니다.</a:t>
            </a:r>
            <a:endParaRPr sz="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- 키보드 사용자의 경우 진행중이던 초점이 유실되며 새로 로딩된 페이지의 첫 번째 요소부터 탐색을 다시금 반복해야한다는 불편함이 있습니다.</a:t>
            </a:r>
            <a:endParaRPr sz="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- 이에 이 부분을 자바스크립트로 개선하여 키보드 사용자가 ENTER 키를 눌러 상품별 보기 탭을 눌렀을 경우, 페이지 로딩 이후 해당 요소에 초점이 다시 잡힐 수 있도록 개선했습니다.</a:t>
            </a:r>
            <a:endParaRPr sz="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400" name="Google Shape;400;p46"/>
          <p:cNvSpPr txBox="1"/>
          <p:nvPr/>
        </p:nvSpPr>
        <p:spPr>
          <a:xfrm>
            <a:off x="6119000" y="1449025"/>
            <a:ext cx="2762100" cy="3345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rgbClr val="A2A2A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상품 리스트 탭 초점 유지</a:t>
            </a:r>
            <a:endParaRPr sz="1000">
              <a:solidFill>
                <a:schemeClr val="dk1"/>
              </a:solidFill>
            </a:endParaRPr>
          </a:p>
        </p:txBody>
      </p:sp>
      <p:pic>
        <p:nvPicPr>
          <p:cNvPr id="401" name="Google Shape;401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8254" y="1463826"/>
            <a:ext cx="4660224" cy="3187201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p46"/>
          <p:cNvSpPr/>
          <p:nvPr/>
        </p:nvSpPr>
        <p:spPr>
          <a:xfrm>
            <a:off x="688272" y="1731775"/>
            <a:ext cx="2812200" cy="3345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47"/>
          <p:cNvSpPr txBox="1"/>
          <p:nvPr/>
        </p:nvSpPr>
        <p:spPr>
          <a:xfrm>
            <a:off x="4572000" y="1916725"/>
            <a:ext cx="4137300" cy="2852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A2A2A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408" name="Google Shape;408;p47"/>
          <p:cNvSpPr txBox="1"/>
          <p:nvPr/>
        </p:nvSpPr>
        <p:spPr>
          <a:xfrm>
            <a:off x="4572000" y="1582225"/>
            <a:ext cx="4137300" cy="3345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rgbClr val="A2A2A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상품 리스트 탭</a:t>
            </a:r>
            <a:r>
              <a:rPr lang="ko" sz="1000">
                <a:solidFill>
                  <a:schemeClr val="dk1"/>
                </a:solidFill>
              </a:rPr>
              <a:t> HTML</a:t>
            </a:r>
            <a:endParaRPr sz="1000"/>
          </a:p>
        </p:txBody>
      </p:sp>
      <p:sp>
        <p:nvSpPr>
          <p:cNvPr id="409" name="Google Shape;409;p47"/>
          <p:cNvSpPr txBox="1"/>
          <p:nvPr/>
        </p:nvSpPr>
        <p:spPr>
          <a:xfrm>
            <a:off x="575550" y="836300"/>
            <a:ext cx="7992900" cy="3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lt1"/>
                </a:solidFill>
              </a:rPr>
              <a:t>2.2 충분한 시간 제공 &gt; 2.2.5 재 인증 : </a:t>
            </a:r>
            <a:r>
              <a:rPr lang="ko">
                <a:solidFill>
                  <a:schemeClr val="lt1"/>
                </a:solidFill>
              </a:rPr>
              <a:t>상품 리스트 탭 초점 유지 코드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410" name="Google Shape;410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9724" y="2597526"/>
            <a:ext cx="3866125" cy="1206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7025" y="2409600"/>
            <a:ext cx="3740375" cy="1648850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Google Shape;412;p47"/>
          <p:cNvSpPr txBox="1"/>
          <p:nvPr/>
        </p:nvSpPr>
        <p:spPr>
          <a:xfrm>
            <a:off x="1065700" y="2035950"/>
            <a:ext cx="2398200" cy="268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A2A2A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A2A2A2"/>
                </a:solidFill>
              </a:rPr>
              <a:t>탭 네비게이션</a:t>
            </a:r>
            <a:r>
              <a:rPr lang="ko" sz="800">
                <a:solidFill>
                  <a:srgbClr val="A2A2A2"/>
                </a:solidFill>
              </a:rPr>
              <a:t> 영역 객체에 SCRIPT 이벤트 할당</a:t>
            </a:r>
            <a:endParaRPr sz="700">
              <a:solidFill>
                <a:srgbClr val="A2A2A2"/>
              </a:solidFill>
            </a:endParaRPr>
          </a:p>
        </p:txBody>
      </p:sp>
      <p:cxnSp>
        <p:nvCxnSpPr>
          <p:cNvPr id="413" name="Google Shape;413;p47"/>
          <p:cNvCxnSpPr>
            <a:stCxn id="412" idx="3"/>
          </p:cNvCxnSpPr>
          <p:nvPr/>
        </p:nvCxnSpPr>
        <p:spPr>
          <a:xfrm>
            <a:off x="3463900" y="2170350"/>
            <a:ext cx="1228500" cy="479100"/>
          </a:xfrm>
          <a:prstGeom prst="straightConnector1">
            <a:avLst/>
          </a:prstGeom>
          <a:noFill/>
          <a:ln cap="flat" cmpd="sng" w="9525">
            <a:solidFill>
              <a:srgbClr val="A2A2A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48"/>
          <p:cNvSpPr txBox="1"/>
          <p:nvPr/>
        </p:nvSpPr>
        <p:spPr>
          <a:xfrm>
            <a:off x="575550" y="836300"/>
            <a:ext cx="7992900" cy="3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FFFF"/>
                </a:solidFill>
              </a:rPr>
              <a:t>2.2 충분한 시간 제공 &gt; </a:t>
            </a:r>
            <a:r>
              <a:rPr lang="ko">
                <a:solidFill>
                  <a:srgbClr val="FFFFFF"/>
                </a:solidFill>
              </a:rPr>
              <a:t>2.2.6 타임 아웃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19" name="Google Shape;419;p48"/>
          <p:cNvSpPr txBox="1"/>
          <p:nvPr/>
        </p:nvSpPr>
        <p:spPr>
          <a:xfrm>
            <a:off x="4917670" y="1532584"/>
            <a:ext cx="3845100" cy="3339300"/>
          </a:xfrm>
          <a:prstGeom prst="rect">
            <a:avLst/>
          </a:prstGeom>
          <a:noFill/>
          <a:ln cap="flat" cmpd="sng" w="9525">
            <a:solidFill>
              <a:srgbClr val="A2A2A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 sz="900"/>
              <a:t>How to Meet Timeouts</a:t>
            </a:r>
            <a:endParaRPr sz="9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/>
              <a:t>사용자 활동이 없을 때 데이터가 20 시간 이상 보관되지 않 는 한, 사용자의 활동이 없으면 데이터가 유실될 수 있음을 사용자에게 경고한다. </a:t>
            </a:r>
            <a:endParaRPr sz="700"/>
          </a:p>
        </p:txBody>
      </p:sp>
      <p:sp>
        <p:nvSpPr>
          <p:cNvPr id="420" name="Google Shape;420;p48"/>
          <p:cNvSpPr txBox="1"/>
          <p:nvPr/>
        </p:nvSpPr>
        <p:spPr>
          <a:xfrm>
            <a:off x="256175" y="1373299"/>
            <a:ext cx="4315800" cy="2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u="sng">
                <a:solidFill>
                  <a:srgbClr val="3C78D8"/>
                </a:solidFill>
                <a:hlinkClick r:id="rId3"/>
              </a:rPr>
              <a:t>https://www.w3.org/WAI/WCAG21/Understanding/timeouts</a:t>
            </a:r>
            <a:endParaRPr b="1" sz="900">
              <a:solidFill>
                <a:srgbClr val="3C78D8"/>
              </a:solidFill>
            </a:endParaRPr>
          </a:p>
        </p:txBody>
      </p:sp>
      <p:sp>
        <p:nvSpPr>
          <p:cNvPr id="421" name="Google Shape;421;p48"/>
          <p:cNvSpPr txBox="1"/>
          <p:nvPr/>
        </p:nvSpPr>
        <p:spPr>
          <a:xfrm>
            <a:off x="4908049" y="1420950"/>
            <a:ext cx="1055700" cy="211500"/>
          </a:xfrm>
          <a:prstGeom prst="rect">
            <a:avLst/>
          </a:prstGeom>
          <a:solidFill>
            <a:srgbClr val="A2A2A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FFFFFF"/>
                </a:solidFill>
              </a:rPr>
              <a:t>Level AAA</a:t>
            </a:r>
            <a:endParaRPr b="1" sz="1000">
              <a:solidFill>
                <a:srgbClr val="FFFFFF"/>
              </a:solidFill>
            </a:endParaRPr>
          </a:p>
        </p:txBody>
      </p:sp>
      <p:sp>
        <p:nvSpPr>
          <p:cNvPr id="422" name="Google Shape;422;p48"/>
          <p:cNvSpPr txBox="1"/>
          <p:nvPr/>
        </p:nvSpPr>
        <p:spPr>
          <a:xfrm>
            <a:off x="5025100" y="3406825"/>
            <a:ext cx="3633600" cy="1341000"/>
          </a:xfrm>
          <a:prstGeom prst="rect">
            <a:avLst/>
          </a:prstGeom>
          <a:noFill/>
          <a:ln cap="flat" cmpd="sng" w="9525">
            <a:solidFill>
              <a:srgbClr val="A2A2A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 sz="800"/>
              <a:t>개인 정보 보호 규정에 따라, 사용자 신원을 인증하고 사용자 데이터를 보관하기 전에 사용자의 명백한 동의가 필요할 수 있다. 사용자가 미성년자인 경우, 대부분의 관할권, 국가 또는 지역에서 명시적 동의 가 요구되지 않을 수 있다. 이 적합 기준을 충족시키기 위한 접근 방법으로 데이터를 보관하고자 할 때 는 정보 보호 전문가 및 법률 고문과 상담해야 한다. </a:t>
            </a:r>
            <a:endParaRPr sz="800"/>
          </a:p>
        </p:txBody>
      </p:sp>
      <p:sp>
        <p:nvSpPr>
          <p:cNvPr id="423" name="Google Shape;423;p48"/>
          <p:cNvSpPr txBox="1"/>
          <p:nvPr/>
        </p:nvSpPr>
        <p:spPr>
          <a:xfrm>
            <a:off x="5023625" y="3403482"/>
            <a:ext cx="430800" cy="157200"/>
          </a:xfrm>
          <a:prstGeom prst="rect">
            <a:avLst/>
          </a:prstGeom>
          <a:solidFill>
            <a:srgbClr val="A2A2A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FFFFFF"/>
                </a:solidFill>
              </a:rPr>
              <a:t>참고</a:t>
            </a:r>
            <a:endParaRPr sz="800">
              <a:solidFill>
                <a:srgbClr val="FFFFFF"/>
              </a:solidFill>
            </a:endParaRPr>
          </a:p>
        </p:txBody>
      </p:sp>
      <p:pic>
        <p:nvPicPr>
          <p:cNvPr id="424" name="Google Shape;424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5779" y="1965200"/>
            <a:ext cx="4284925" cy="2905075"/>
          </a:xfrm>
          <a:prstGeom prst="rect">
            <a:avLst/>
          </a:prstGeom>
          <a:noFill/>
          <a:ln>
            <a:noFill/>
          </a:ln>
        </p:spPr>
      </p:pic>
      <p:sp>
        <p:nvSpPr>
          <p:cNvPr id="425" name="Google Shape;425;p48"/>
          <p:cNvSpPr txBox="1"/>
          <p:nvPr/>
        </p:nvSpPr>
        <p:spPr>
          <a:xfrm>
            <a:off x="7388126" y="892249"/>
            <a:ext cx="1714800" cy="2532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FF0000"/>
                </a:solidFill>
              </a:rPr>
              <a:t>해당 컨텐츠 존재하지 않음</a:t>
            </a:r>
            <a:endParaRPr b="1" sz="10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49"/>
          <p:cNvSpPr txBox="1"/>
          <p:nvPr/>
        </p:nvSpPr>
        <p:spPr>
          <a:xfrm>
            <a:off x="575550" y="836300"/>
            <a:ext cx="7992900" cy="3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FFFF"/>
                </a:solidFill>
              </a:rPr>
              <a:t>2.3 발작 예방 &gt; 2.3.1 번쩍임을 세 번 또는 임곗값 이하로 설정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31" name="Google Shape;431;p49"/>
          <p:cNvSpPr txBox="1"/>
          <p:nvPr/>
        </p:nvSpPr>
        <p:spPr>
          <a:xfrm>
            <a:off x="4917670" y="1532584"/>
            <a:ext cx="3845100" cy="3339300"/>
          </a:xfrm>
          <a:prstGeom prst="rect">
            <a:avLst/>
          </a:prstGeom>
          <a:noFill/>
          <a:ln cap="flat" cmpd="sng" w="9525">
            <a:solidFill>
              <a:srgbClr val="A2A2A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 sz="900"/>
              <a:t>How to Meet Three Flashes or Below Threshold</a:t>
            </a:r>
            <a:endParaRPr sz="9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/>
              <a:t>1초에 세 번 이상 번쩍이는 것을 웹 페이지에 포함하 지 않으며, 섬광(번쩍이는 효과)은 일반 섬광 및 적색 섬광 임곗값 이하로 설정한다.</a:t>
            </a:r>
            <a:endParaRPr sz="700"/>
          </a:p>
        </p:txBody>
      </p:sp>
      <p:sp>
        <p:nvSpPr>
          <p:cNvPr id="432" name="Google Shape;432;p49"/>
          <p:cNvSpPr txBox="1"/>
          <p:nvPr/>
        </p:nvSpPr>
        <p:spPr>
          <a:xfrm>
            <a:off x="256175" y="1373300"/>
            <a:ext cx="4370100" cy="2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u="sng">
                <a:solidFill>
                  <a:srgbClr val="3C78D8"/>
                </a:solidFill>
                <a:hlinkClick r:id="rId3"/>
              </a:rPr>
              <a:t>https://www.w3.org/WAI/WCAG21/Understanding/three-flashes-or-below-threshold</a:t>
            </a:r>
            <a:endParaRPr b="1" sz="900">
              <a:solidFill>
                <a:srgbClr val="3C78D8"/>
              </a:solidFill>
            </a:endParaRPr>
          </a:p>
        </p:txBody>
      </p:sp>
      <p:sp>
        <p:nvSpPr>
          <p:cNvPr id="433" name="Google Shape;433;p49"/>
          <p:cNvSpPr txBox="1"/>
          <p:nvPr/>
        </p:nvSpPr>
        <p:spPr>
          <a:xfrm>
            <a:off x="4908052" y="1420950"/>
            <a:ext cx="688200" cy="211500"/>
          </a:xfrm>
          <a:prstGeom prst="rect">
            <a:avLst/>
          </a:prstGeom>
          <a:solidFill>
            <a:srgbClr val="A2A2A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FFFFFF"/>
                </a:solidFill>
              </a:rPr>
              <a:t>Level A</a:t>
            </a:r>
            <a:endParaRPr b="1" sz="1000">
              <a:solidFill>
                <a:srgbClr val="FFFFFF"/>
              </a:solidFill>
            </a:endParaRPr>
          </a:p>
        </p:txBody>
      </p:sp>
      <p:sp>
        <p:nvSpPr>
          <p:cNvPr id="434" name="Google Shape;434;p49"/>
          <p:cNvSpPr txBox="1"/>
          <p:nvPr/>
        </p:nvSpPr>
        <p:spPr>
          <a:xfrm>
            <a:off x="5025101" y="3692950"/>
            <a:ext cx="3633600" cy="1054800"/>
          </a:xfrm>
          <a:prstGeom prst="rect">
            <a:avLst/>
          </a:prstGeom>
          <a:noFill/>
          <a:ln cap="flat" cmpd="sng" w="9525">
            <a:solidFill>
              <a:srgbClr val="A2A2A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00"/>
              <a:t>콘텐츠가 이 적합 기준을 충족하지 않으면 사용자가 전체 페이지를 이용하는 데 방해가 될 수 있으므로 웹 페이지의 모든 콘텐츠(다른 적합 기준을 충족하는 데 사용되든 아니든)는 이 적합 기준을 충족해야 한다. "Conformance Requirement 5: Non-Interference"를 참고한다. </a:t>
            </a:r>
            <a:endParaRPr sz="800"/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800"/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435" name="Google Shape;435;p49"/>
          <p:cNvSpPr txBox="1"/>
          <p:nvPr/>
        </p:nvSpPr>
        <p:spPr>
          <a:xfrm>
            <a:off x="5023625" y="3693501"/>
            <a:ext cx="430800" cy="157200"/>
          </a:xfrm>
          <a:prstGeom prst="rect">
            <a:avLst/>
          </a:prstGeom>
          <a:solidFill>
            <a:srgbClr val="A2A2A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FFFFFF"/>
                </a:solidFill>
              </a:rPr>
              <a:t>참고</a:t>
            </a:r>
            <a:endParaRPr sz="800">
              <a:solidFill>
                <a:srgbClr val="FFFFFF"/>
              </a:solidFill>
            </a:endParaRPr>
          </a:p>
        </p:txBody>
      </p:sp>
      <p:pic>
        <p:nvPicPr>
          <p:cNvPr id="436" name="Google Shape;436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5225" y="1958524"/>
            <a:ext cx="4370100" cy="2903126"/>
          </a:xfrm>
          <a:prstGeom prst="rect">
            <a:avLst/>
          </a:prstGeom>
          <a:noFill/>
          <a:ln>
            <a:noFill/>
          </a:ln>
        </p:spPr>
      </p:pic>
      <p:sp>
        <p:nvSpPr>
          <p:cNvPr id="437" name="Google Shape;437;p49"/>
          <p:cNvSpPr txBox="1"/>
          <p:nvPr/>
        </p:nvSpPr>
        <p:spPr>
          <a:xfrm>
            <a:off x="7388126" y="892249"/>
            <a:ext cx="1714800" cy="2532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FF0000"/>
                </a:solidFill>
              </a:rPr>
              <a:t>해당 컨텐츠 존재하지 않음</a:t>
            </a:r>
            <a:endParaRPr b="1" sz="10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50"/>
          <p:cNvSpPr txBox="1"/>
          <p:nvPr/>
        </p:nvSpPr>
        <p:spPr>
          <a:xfrm>
            <a:off x="575550" y="836300"/>
            <a:ext cx="7992900" cy="3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FFFF"/>
                </a:solidFill>
              </a:rPr>
              <a:t>2.3 발작 예방 &gt; 2.3.2 </a:t>
            </a:r>
            <a:r>
              <a:rPr lang="ko">
                <a:solidFill>
                  <a:srgbClr val="FFFFFF"/>
                </a:solidFill>
              </a:rPr>
              <a:t>세 번 번쩍임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43" name="Google Shape;443;p50"/>
          <p:cNvSpPr txBox="1"/>
          <p:nvPr/>
        </p:nvSpPr>
        <p:spPr>
          <a:xfrm>
            <a:off x="4917670" y="1532584"/>
            <a:ext cx="3845100" cy="3339300"/>
          </a:xfrm>
          <a:prstGeom prst="rect">
            <a:avLst/>
          </a:prstGeom>
          <a:noFill/>
          <a:ln cap="flat" cmpd="sng" w="9525">
            <a:solidFill>
              <a:srgbClr val="A2A2A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 sz="900"/>
              <a:t>How to Meet Three Flashes</a:t>
            </a:r>
            <a:endParaRPr sz="9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/>
              <a:t>1초에 세 번 이상 번쩍이는 것을 웹 페이지에 포함하지 않는다. </a:t>
            </a:r>
            <a:endParaRPr sz="700"/>
          </a:p>
        </p:txBody>
      </p:sp>
      <p:sp>
        <p:nvSpPr>
          <p:cNvPr id="444" name="Google Shape;444;p50"/>
          <p:cNvSpPr txBox="1"/>
          <p:nvPr/>
        </p:nvSpPr>
        <p:spPr>
          <a:xfrm>
            <a:off x="256175" y="1373299"/>
            <a:ext cx="4315800" cy="2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u="sng">
                <a:solidFill>
                  <a:srgbClr val="3C78D8"/>
                </a:solidFill>
                <a:hlinkClick r:id="rId3"/>
              </a:rPr>
              <a:t>https://www.w3.org/WAI/WCAG21/Understanding/three-flashes</a:t>
            </a:r>
            <a:endParaRPr b="1" sz="900">
              <a:solidFill>
                <a:srgbClr val="3C78D8"/>
              </a:solidFill>
            </a:endParaRPr>
          </a:p>
        </p:txBody>
      </p:sp>
      <p:sp>
        <p:nvSpPr>
          <p:cNvPr id="445" name="Google Shape;445;p50"/>
          <p:cNvSpPr txBox="1"/>
          <p:nvPr/>
        </p:nvSpPr>
        <p:spPr>
          <a:xfrm>
            <a:off x="4908052" y="1420950"/>
            <a:ext cx="688200" cy="211500"/>
          </a:xfrm>
          <a:prstGeom prst="rect">
            <a:avLst/>
          </a:prstGeom>
          <a:solidFill>
            <a:srgbClr val="A2A2A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FFFFFF"/>
                </a:solidFill>
              </a:rPr>
              <a:t>Level A</a:t>
            </a:r>
            <a:endParaRPr b="1" sz="1000">
              <a:solidFill>
                <a:srgbClr val="FFFFFF"/>
              </a:solidFill>
            </a:endParaRPr>
          </a:p>
        </p:txBody>
      </p:sp>
      <p:pic>
        <p:nvPicPr>
          <p:cNvPr id="446" name="Google Shape;446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6100" y="1812800"/>
            <a:ext cx="4315800" cy="3057918"/>
          </a:xfrm>
          <a:prstGeom prst="rect">
            <a:avLst/>
          </a:prstGeom>
          <a:noFill/>
          <a:ln>
            <a:noFill/>
          </a:ln>
        </p:spPr>
      </p:pic>
      <p:sp>
        <p:nvSpPr>
          <p:cNvPr id="447" name="Google Shape;447;p50"/>
          <p:cNvSpPr txBox="1"/>
          <p:nvPr/>
        </p:nvSpPr>
        <p:spPr>
          <a:xfrm>
            <a:off x="7388126" y="892249"/>
            <a:ext cx="1714800" cy="2532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FF0000"/>
                </a:solidFill>
              </a:rPr>
              <a:t>해당 컨텐츠 존재하지 않음</a:t>
            </a:r>
            <a:endParaRPr b="1" sz="10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51"/>
          <p:cNvSpPr txBox="1"/>
          <p:nvPr/>
        </p:nvSpPr>
        <p:spPr>
          <a:xfrm>
            <a:off x="575550" y="836300"/>
            <a:ext cx="7992900" cy="3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FFFF"/>
                </a:solidFill>
              </a:rPr>
              <a:t>2.3 발작 예방 &gt; 2.3.3 인터랙션 애니메이션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53" name="Google Shape;453;p51"/>
          <p:cNvSpPr txBox="1"/>
          <p:nvPr/>
        </p:nvSpPr>
        <p:spPr>
          <a:xfrm>
            <a:off x="4917670" y="1532584"/>
            <a:ext cx="3845100" cy="3339300"/>
          </a:xfrm>
          <a:prstGeom prst="rect">
            <a:avLst/>
          </a:prstGeom>
          <a:noFill/>
          <a:ln cap="flat" cmpd="sng" w="9525">
            <a:solidFill>
              <a:srgbClr val="A2A2A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 sz="900"/>
              <a:t>How to Meet Animation from Interactions</a:t>
            </a:r>
            <a:endParaRPr sz="9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/>
              <a:t>애니메이션이 해당 기능이나 전달되는 정보에 필수적이지 않는 한 인터랙션에 의해 작동되는 모션 애니메이션을 비활성화 할 수 있다.</a:t>
            </a:r>
            <a:endParaRPr sz="9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454" name="Google Shape;454;p51"/>
          <p:cNvSpPr txBox="1"/>
          <p:nvPr/>
        </p:nvSpPr>
        <p:spPr>
          <a:xfrm>
            <a:off x="256175" y="1373299"/>
            <a:ext cx="4315800" cy="2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u="sng">
                <a:solidFill>
                  <a:srgbClr val="3C78D8"/>
                </a:solidFill>
                <a:hlinkClick r:id="rId3"/>
              </a:rPr>
              <a:t>https://www.w3.org/WAI/WCAG21/Understanding/pause-stop-hide</a:t>
            </a:r>
            <a:endParaRPr b="1" sz="900">
              <a:solidFill>
                <a:srgbClr val="3C78D8"/>
              </a:solidFill>
            </a:endParaRPr>
          </a:p>
        </p:txBody>
      </p:sp>
      <p:sp>
        <p:nvSpPr>
          <p:cNvPr id="455" name="Google Shape;455;p51"/>
          <p:cNvSpPr txBox="1"/>
          <p:nvPr/>
        </p:nvSpPr>
        <p:spPr>
          <a:xfrm>
            <a:off x="4908049" y="1420950"/>
            <a:ext cx="915300" cy="211500"/>
          </a:xfrm>
          <a:prstGeom prst="rect">
            <a:avLst/>
          </a:prstGeom>
          <a:solidFill>
            <a:srgbClr val="A2A2A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FFFFFF"/>
                </a:solidFill>
              </a:rPr>
              <a:t>Level AAA</a:t>
            </a:r>
            <a:endParaRPr b="1" sz="1000">
              <a:solidFill>
                <a:srgbClr val="FFFFFF"/>
              </a:solidFill>
            </a:endParaRPr>
          </a:p>
        </p:txBody>
      </p:sp>
      <p:pic>
        <p:nvPicPr>
          <p:cNvPr id="456" name="Google Shape;456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1975" y="1812800"/>
            <a:ext cx="4315800" cy="3067061"/>
          </a:xfrm>
          <a:prstGeom prst="rect">
            <a:avLst/>
          </a:prstGeom>
          <a:noFill/>
          <a:ln>
            <a:noFill/>
          </a:ln>
        </p:spPr>
      </p:pic>
      <p:sp>
        <p:nvSpPr>
          <p:cNvPr id="457" name="Google Shape;457;p51"/>
          <p:cNvSpPr txBox="1"/>
          <p:nvPr/>
        </p:nvSpPr>
        <p:spPr>
          <a:xfrm>
            <a:off x="7388126" y="892249"/>
            <a:ext cx="1714800" cy="2532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FF0000"/>
                </a:solidFill>
              </a:rPr>
              <a:t>해당 컨텐츠 존재하지 않음</a:t>
            </a:r>
            <a:endParaRPr b="1" sz="10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/>
          <p:nvPr/>
        </p:nvSpPr>
        <p:spPr>
          <a:xfrm>
            <a:off x="5906987" y="1779838"/>
            <a:ext cx="1999800" cy="17688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개발 도상국 사람들</a:t>
            </a:r>
            <a:endParaRPr/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6"/>
          <p:cNvSpPr txBox="1"/>
          <p:nvPr/>
        </p:nvSpPr>
        <p:spPr>
          <a:xfrm>
            <a:off x="575550" y="836300"/>
            <a:ext cx="7992900" cy="3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FFFF"/>
                </a:solidFill>
              </a:rPr>
              <a:t>접근성은 장애인 뿐만이 아니라 다음과 같은 사람들을 위한 사회적 포용을 지원합니다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87" name="Google Shape;87;p16"/>
          <p:cNvSpPr txBox="1"/>
          <p:nvPr/>
        </p:nvSpPr>
        <p:spPr>
          <a:xfrm>
            <a:off x="1237212" y="1779838"/>
            <a:ext cx="1944600" cy="17688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 노인</a:t>
            </a:r>
            <a:endParaRPr/>
          </a:p>
        </p:txBody>
      </p:sp>
      <p:sp>
        <p:nvSpPr>
          <p:cNvPr id="88" name="Google Shape;88;p16"/>
          <p:cNvSpPr txBox="1"/>
          <p:nvPr/>
        </p:nvSpPr>
        <p:spPr>
          <a:xfrm>
            <a:off x="3568268" y="1779838"/>
            <a:ext cx="1999800" cy="17688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농촌 지역 사람들</a:t>
            </a:r>
            <a:endParaRPr/>
          </a:p>
        </p:txBody>
      </p:sp>
      <p:sp>
        <p:nvSpPr>
          <p:cNvPr id="89" name="Google Shape;89;p16"/>
          <p:cNvSpPr/>
          <p:nvPr/>
        </p:nvSpPr>
        <p:spPr>
          <a:xfrm>
            <a:off x="1790975" y="4114800"/>
            <a:ext cx="636600" cy="318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6"/>
          <p:cNvSpPr txBox="1"/>
          <p:nvPr/>
        </p:nvSpPr>
        <p:spPr>
          <a:xfrm>
            <a:off x="2693850" y="3989000"/>
            <a:ext cx="4262700" cy="69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궁극적으로 웹접근성은 전체 사용자의 편의를 증진시킬 수 있습니다.</a:t>
            </a:r>
            <a:endParaRPr/>
          </a:p>
        </p:txBody>
      </p:sp>
      <p:pic>
        <p:nvPicPr>
          <p:cNvPr id="91" name="Google Shape;9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6573" y="2285470"/>
            <a:ext cx="1122500" cy="976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23025" y="2285475"/>
            <a:ext cx="1042717" cy="97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01500" y="2285474"/>
            <a:ext cx="931769" cy="97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52"/>
          <p:cNvSpPr txBox="1"/>
          <p:nvPr/>
        </p:nvSpPr>
        <p:spPr>
          <a:xfrm>
            <a:off x="575550" y="836300"/>
            <a:ext cx="7992900" cy="3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FFFF"/>
                </a:solidFill>
              </a:rPr>
              <a:t>2.4 탐색 가능 &gt; 2.4.1 블록 우회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63" name="Google Shape;463;p52"/>
          <p:cNvSpPr txBox="1"/>
          <p:nvPr/>
        </p:nvSpPr>
        <p:spPr>
          <a:xfrm>
            <a:off x="4917670" y="1532584"/>
            <a:ext cx="3845100" cy="3339300"/>
          </a:xfrm>
          <a:prstGeom prst="rect">
            <a:avLst/>
          </a:prstGeom>
          <a:noFill/>
          <a:ln cap="flat" cmpd="sng" w="9525">
            <a:solidFill>
              <a:srgbClr val="A2A2A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 sz="900"/>
              <a:t>How to Meet Bypass Blocks</a:t>
            </a:r>
            <a:endParaRPr sz="9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/>
              <a:t>여러 웹 페이지에서 반복되는 콘텐츠 블록을 우회하는 메커니즘을 사용할 수 있다.</a:t>
            </a:r>
            <a:endParaRPr sz="700"/>
          </a:p>
        </p:txBody>
      </p:sp>
      <p:sp>
        <p:nvSpPr>
          <p:cNvPr id="464" name="Google Shape;464;p52"/>
          <p:cNvSpPr txBox="1"/>
          <p:nvPr/>
        </p:nvSpPr>
        <p:spPr>
          <a:xfrm>
            <a:off x="256175" y="1373299"/>
            <a:ext cx="4315800" cy="2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u="sng">
                <a:solidFill>
                  <a:srgbClr val="3C78D8"/>
                </a:solidFill>
                <a:hlinkClick r:id="rId3"/>
              </a:rPr>
              <a:t>https://www.w3.org/WAI/WCAG21/Understanding/bypass-blocks</a:t>
            </a:r>
            <a:endParaRPr b="1" sz="900">
              <a:solidFill>
                <a:srgbClr val="3C78D8"/>
              </a:solidFill>
            </a:endParaRPr>
          </a:p>
        </p:txBody>
      </p:sp>
      <p:sp>
        <p:nvSpPr>
          <p:cNvPr id="465" name="Google Shape;465;p52"/>
          <p:cNvSpPr txBox="1"/>
          <p:nvPr/>
        </p:nvSpPr>
        <p:spPr>
          <a:xfrm>
            <a:off x="4908052" y="1420950"/>
            <a:ext cx="688200" cy="211500"/>
          </a:xfrm>
          <a:prstGeom prst="rect">
            <a:avLst/>
          </a:prstGeom>
          <a:solidFill>
            <a:srgbClr val="A2A2A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FFFFFF"/>
                </a:solidFill>
              </a:rPr>
              <a:t>Level A</a:t>
            </a:r>
            <a:endParaRPr b="1" sz="1000">
              <a:solidFill>
                <a:srgbClr val="FFFFFF"/>
              </a:solidFill>
            </a:endParaRPr>
          </a:p>
        </p:txBody>
      </p:sp>
      <p:pic>
        <p:nvPicPr>
          <p:cNvPr id="466" name="Google Shape;466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9409" y="1812800"/>
            <a:ext cx="4489665" cy="305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53"/>
          <p:cNvSpPr txBox="1"/>
          <p:nvPr/>
        </p:nvSpPr>
        <p:spPr>
          <a:xfrm>
            <a:off x="575550" y="836300"/>
            <a:ext cx="7992900" cy="3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FFFF"/>
                </a:solidFill>
              </a:rPr>
              <a:t>2.4 탐색 가능 &gt; 2.4.1 블록 우회 : 반복영역 건너뛰기 이용법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72" name="Google Shape;472;p53"/>
          <p:cNvSpPr txBox="1"/>
          <p:nvPr/>
        </p:nvSpPr>
        <p:spPr>
          <a:xfrm>
            <a:off x="6638450" y="1783525"/>
            <a:ext cx="2242500" cy="2852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A2A2A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- 페이지별 상황에 따라 반드시 하나 이상의 반복 건너뛰기 버튼을 제공하고 있습니다. </a:t>
            </a:r>
            <a:br>
              <a:rPr lang="ko" sz="800"/>
            </a:br>
            <a:br>
              <a:rPr lang="ko" sz="800"/>
            </a:br>
            <a:r>
              <a:rPr lang="ko" sz="800"/>
              <a:t>- 본문 바로가기 버튼은 해당 페이지의 핵심 컨텐츠 첫번째 요소로 초점을 이동시켜 줍니다.</a:t>
            </a:r>
            <a:endParaRPr sz="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- 주메뉴 바로가기 버튼은 헤더부분을 건너</a:t>
            </a:r>
            <a:endParaRPr sz="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뛰어 GNB 전체카테고리 버튼으로 초점을 이동시켜 줍니다.</a:t>
            </a:r>
            <a:endParaRPr sz="800"/>
          </a:p>
        </p:txBody>
      </p:sp>
      <p:sp>
        <p:nvSpPr>
          <p:cNvPr id="473" name="Google Shape;473;p53"/>
          <p:cNvSpPr txBox="1"/>
          <p:nvPr/>
        </p:nvSpPr>
        <p:spPr>
          <a:xfrm>
            <a:off x="6638450" y="1449025"/>
            <a:ext cx="2242500" cy="3345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rgbClr val="A2A2A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롯데마트 반복 건너뛰기 버튼</a:t>
            </a:r>
            <a:endParaRPr sz="1000"/>
          </a:p>
        </p:txBody>
      </p:sp>
      <p:pic>
        <p:nvPicPr>
          <p:cNvPr id="474" name="Google Shape;474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1684" y="2436691"/>
            <a:ext cx="4699024" cy="2199587"/>
          </a:xfrm>
          <a:prstGeom prst="rect">
            <a:avLst/>
          </a:prstGeom>
          <a:noFill/>
          <a:ln>
            <a:noFill/>
          </a:ln>
        </p:spPr>
      </p:pic>
      <p:sp>
        <p:nvSpPr>
          <p:cNvPr id="475" name="Google Shape;475;p53"/>
          <p:cNvSpPr/>
          <p:nvPr/>
        </p:nvSpPr>
        <p:spPr>
          <a:xfrm>
            <a:off x="1935725" y="1449042"/>
            <a:ext cx="2530944" cy="752913"/>
          </a:xfrm>
          <a:prstGeom prst="wedgeRoundRectCallout">
            <a:avLst>
              <a:gd fmla="val -82445" name="adj1"/>
              <a:gd fmla="val 77663" name="adj2"/>
              <a:gd fmla="val 0" name="adj3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76" name="Google Shape;476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13830" y="1633954"/>
            <a:ext cx="917301" cy="391069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" name="Google Shape;477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15289" y="1625973"/>
            <a:ext cx="917301" cy="399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54"/>
          <p:cNvSpPr txBox="1"/>
          <p:nvPr/>
        </p:nvSpPr>
        <p:spPr>
          <a:xfrm>
            <a:off x="575550" y="836300"/>
            <a:ext cx="7992900" cy="3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FFFF"/>
                </a:solidFill>
              </a:rPr>
              <a:t>2.4 탐색 가능 &gt; 2.4.1 블록 우회 : 반복영역 건너뛰기 버튼 코드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FFFF"/>
                </a:solidFill>
              </a:rPr>
              <a:t> 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483" name="Google Shape;483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5550" y="2245250"/>
            <a:ext cx="3463700" cy="1414875"/>
          </a:xfrm>
          <a:prstGeom prst="rect">
            <a:avLst/>
          </a:prstGeom>
          <a:noFill/>
          <a:ln>
            <a:noFill/>
          </a:ln>
        </p:spPr>
      </p:pic>
      <p:sp>
        <p:nvSpPr>
          <p:cNvPr id="484" name="Google Shape;484;p54"/>
          <p:cNvSpPr txBox="1"/>
          <p:nvPr/>
        </p:nvSpPr>
        <p:spPr>
          <a:xfrm>
            <a:off x="4572000" y="1916725"/>
            <a:ext cx="4137300" cy="2852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A2A2A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00"/>
              <a:t>&lt;nav class="skip-menu"&gt;</a:t>
            </a:r>
            <a:endParaRPr sz="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00"/>
              <a:t>	&lt;a href="#contents"&gt;본문 바로가기&lt;/a&gt;</a:t>
            </a:r>
            <a:endParaRPr sz="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00"/>
              <a:t>	&lt;a href="#gnbScrollFixed"&gt;주메뉴 바로가기&lt;/a&gt;</a:t>
            </a:r>
            <a:endParaRPr sz="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00"/>
              <a:t>&lt;/nav&gt;</a:t>
            </a:r>
            <a:endParaRPr sz="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485" name="Google Shape;485;p54"/>
          <p:cNvSpPr txBox="1"/>
          <p:nvPr/>
        </p:nvSpPr>
        <p:spPr>
          <a:xfrm>
            <a:off x="4572000" y="1582225"/>
            <a:ext cx="4137300" cy="3345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rgbClr val="A2A2A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반복영역 건너뛰기 버튼 HTML</a:t>
            </a:r>
            <a:endParaRPr sz="100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55"/>
          <p:cNvSpPr txBox="1"/>
          <p:nvPr/>
        </p:nvSpPr>
        <p:spPr>
          <a:xfrm>
            <a:off x="575550" y="836300"/>
            <a:ext cx="7992900" cy="3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FFFF"/>
                </a:solidFill>
              </a:rPr>
              <a:t>2.4 탐색 가능 &gt; </a:t>
            </a:r>
            <a:r>
              <a:rPr lang="ko">
                <a:solidFill>
                  <a:srgbClr val="FFFFFF"/>
                </a:solidFill>
              </a:rPr>
              <a:t>2.4.2 페이지 제목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91" name="Google Shape;491;p55"/>
          <p:cNvSpPr txBox="1"/>
          <p:nvPr/>
        </p:nvSpPr>
        <p:spPr>
          <a:xfrm>
            <a:off x="4917670" y="1532584"/>
            <a:ext cx="3845100" cy="3339300"/>
          </a:xfrm>
          <a:prstGeom prst="rect">
            <a:avLst/>
          </a:prstGeom>
          <a:noFill/>
          <a:ln cap="flat" cmpd="sng" w="9525">
            <a:solidFill>
              <a:srgbClr val="A2A2A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 sz="900"/>
              <a:t>How to Meet Page Titled</a:t>
            </a:r>
            <a:endParaRPr sz="9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/>
              <a:t>웹 페이지에는 주제나 목적을 설명하는 제목이 있다. </a:t>
            </a:r>
            <a:endParaRPr sz="700"/>
          </a:p>
        </p:txBody>
      </p:sp>
      <p:sp>
        <p:nvSpPr>
          <p:cNvPr id="492" name="Google Shape;492;p55"/>
          <p:cNvSpPr txBox="1"/>
          <p:nvPr/>
        </p:nvSpPr>
        <p:spPr>
          <a:xfrm>
            <a:off x="256175" y="1373299"/>
            <a:ext cx="4315800" cy="2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u="sng">
                <a:solidFill>
                  <a:srgbClr val="3C78D8"/>
                </a:solidFill>
                <a:hlinkClick r:id="rId3"/>
              </a:rPr>
              <a:t>https://www.w3.org/WAI/WCAG21/Understanding/page-titled</a:t>
            </a:r>
            <a:endParaRPr b="1" sz="900">
              <a:solidFill>
                <a:srgbClr val="3C78D8"/>
              </a:solidFill>
            </a:endParaRPr>
          </a:p>
        </p:txBody>
      </p:sp>
      <p:sp>
        <p:nvSpPr>
          <p:cNvPr id="493" name="Google Shape;493;p55"/>
          <p:cNvSpPr txBox="1"/>
          <p:nvPr/>
        </p:nvSpPr>
        <p:spPr>
          <a:xfrm>
            <a:off x="4908052" y="1420950"/>
            <a:ext cx="688200" cy="211500"/>
          </a:xfrm>
          <a:prstGeom prst="rect">
            <a:avLst/>
          </a:prstGeom>
          <a:solidFill>
            <a:srgbClr val="A2A2A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FFFFFF"/>
                </a:solidFill>
              </a:rPr>
              <a:t>Level A</a:t>
            </a:r>
            <a:endParaRPr b="1" sz="1000">
              <a:solidFill>
                <a:srgbClr val="FFFFFF"/>
              </a:solidFill>
            </a:endParaRPr>
          </a:p>
        </p:txBody>
      </p:sp>
      <p:pic>
        <p:nvPicPr>
          <p:cNvPr id="494" name="Google Shape;494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9409" y="1812800"/>
            <a:ext cx="4489665" cy="305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56"/>
          <p:cNvSpPr txBox="1"/>
          <p:nvPr/>
        </p:nvSpPr>
        <p:spPr>
          <a:xfrm>
            <a:off x="575550" y="836300"/>
            <a:ext cx="7992900" cy="3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FFFF"/>
                </a:solidFill>
              </a:rPr>
              <a:t>2.4 탐색 가능 &gt; 2.4.2 페이지 제목 : 롯데마트 페이지 제목 이용법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500" name="Google Shape;500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3449" y="1449026"/>
            <a:ext cx="5868019" cy="3187200"/>
          </a:xfrm>
          <a:prstGeom prst="rect">
            <a:avLst/>
          </a:prstGeom>
          <a:noFill/>
          <a:ln>
            <a:noFill/>
          </a:ln>
        </p:spPr>
      </p:pic>
      <p:sp>
        <p:nvSpPr>
          <p:cNvPr id="501" name="Google Shape;501;p56"/>
          <p:cNvSpPr txBox="1"/>
          <p:nvPr/>
        </p:nvSpPr>
        <p:spPr>
          <a:xfrm>
            <a:off x="6638450" y="1783525"/>
            <a:ext cx="2242500" cy="2852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A2A2A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- 페이지의 제목은 시각장애인들의 웹 사용환경에 있어 매우 중요한 요소입니다. </a:t>
            </a:r>
            <a:br>
              <a:rPr lang="ko" sz="800"/>
            </a:br>
            <a:br>
              <a:rPr lang="ko" sz="800"/>
            </a:br>
            <a:r>
              <a:rPr lang="ko" sz="800"/>
              <a:t>- 브라우저의 페이지 제목은 HTML5의</a:t>
            </a:r>
            <a:endParaRPr sz="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필수 요소인 &lt;title&gt;&lt;/title&gt; 태그 내부의 문구에 의해 결정됩니다.</a:t>
            </a:r>
            <a:endParaRPr sz="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-  롯데마트 PC 웹에서는 모든 페이지의 제목이 올바르게 제공되고 있습니다.</a:t>
            </a:r>
            <a:endParaRPr sz="800"/>
          </a:p>
        </p:txBody>
      </p:sp>
      <p:sp>
        <p:nvSpPr>
          <p:cNvPr id="502" name="Google Shape;502;p56"/>
          <p:cNvSpPr txBox="1"/>
          <p:nvPr/>
        </p:nvSpPr>
        <p:spPr>
          <a:xfrm>
            <a:off x="6638450" y="1449025"/>
            <a:ext cx="2242500" cy="3345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rgbClr val="A2A2A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롯데마트 페이지 제목</a:t>
            </a:r>
            <a:endParaRPr sz="100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57"/>
          <p:cNvSpPr txBox="1"/>
          <p:nvPr/>
        </p:nvSpPr>
        <p:spPr>
          <a:xfrm>
            <a:off x="575550" y="836300"/>
            <a:ext cx="7992900" cy="3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FFFF"/>
                </a:solidFill>
              </a:rPr>
              <a:t>2.4 탐색 가능 &gt; 2.4.</a:t>
            </a:r>
            <a:r>
              <a:rPr lang="ko">
                <a:solidFill>
                  <a:schemeClr val="lt1"/>
                </a:solidFill>
              </a:rPr>
              <a:t>2 페이지 제목 : 롯데마트 페이지 제목 코드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508" name="Google Shape;508;p57"/>
          <p:cNvSpPr txBox="1"/>
          <p:nvPr/>
        </p:nvSpPr>
        <p:spPr>
          <a:xfrm>
            <a:off x="4572000" y="1916725"/>
            <a:ext cx="4137300" cy="2852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A2A2A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509" name="Google Shape;509;p57"/>
          <p:cNvSpPr txBox="1"/>
          <p:nvPr/>
        </p:nvSpPr>
        <p:spPr>
          <a:xfrm>
            <a:off x="4572000" y="1582225"/>
            <a:ext cx="4137300" cy="3345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rgbClr val="A2A2A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롯데마트 반복영역 건너뛰기 버튼 HTML</a:t>
            </a:r>
            <a:endParaRPr sz="1000"/>
          </a:p>
        </p:txBody>
      </p:sp>
      <p:pic>
        <p:nvPicPr>
          <p:cNvPr id="510" name="Google Shape;510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6537" y="2053489"/>
            <a:ext cx="2808225" cy="2608775"/>
          </a:xfrm>
          <a:prstGeom prst="rect">
            <a:avLst/>
          </a:prstGeom>
          <a:noFill/>
          <a:ln>
            <a:noFill/>
          </a:ln>
        </p:spPr>
      </p:pic>
      <p:sp>
        <p:nvSpPr>
          <p:cNvPr id="511" name="Google Shape;511;p57"/>
          <p:cNvSpPr txBox="1"/>
          <p:nvPr/>
        </p:nvSpPr>
        <p:spPr>
          <a:xfrm>
            <a:off x="575550" y="2305950"/>
            <a:ext cx="3404400" cy="128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&lt;head&gt;&lt;/head&gt; 태그 안에 </a:t>
            </a:r>
            <a:endParaRPr sz="1000"/>
          </a:p>
          <a:p>
            <a:pPr indent="0" lvl="0" marL="0" rtl="0" algn="ctr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0000"/>
                </a:solidFill>
              </a:rPr>
              <a:t>&lt;title&gt;롯데마트몰 - 오늘HOT콕&lt;/title&gt;</a:t>
            </a:r>
            <a:endParaRPr sz="1000">
              <a:solidFill>
                <a:srgbClr val="FF0000"/>
              </a:solidFill>
            </a:endParaRPr>
          </a:p>
          <a:p>
            <a:pPr indent="0" lvl="0" marL="0" rtl="0" algn="ctr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태그를 사용하여 페이지 제목을 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명시해 주고 있습니다.</a:t>
            </a:r>
            <a:endParaRPr sz="1000">
              <a:solidFill>
                <a:schemeClr val="dk1"/>
              </a:solidFill>
            </a:endParaRPr>
          </a:p>
        </p:txBody>
      </p:sp>
      <p:cxnSp>
        <p:nvCxnSpPr>
          <p:cNvPr id="512" name="Google Shape;512;p57"/>
          <p:cNvCxnSpPr/>
          <p:nvPr/>
        </p:nvCxnSpPr>
        <p:spPr>
          <a:xfrm>
            <a:off x="3419125" y="2775275"/>
            <a:ext cx="1961100" cy="6513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58"/>
          <p:cNvSpPr txBox="1"/>
          <p:nvPr/>
        </p:nvSpPr>
        <p:spPr>
          <a:xfrm>
            <a:off x="575550" y="836300"/>
            <a:ext cx="7992900" cy="3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FFFF"/>
                </a:solidFill>
              </a:rPr>
              <a:t>2.4 탐색 가능 &gt; </a:t>
            </a:r>
            <a:r>
              <a:rPr lang="ko">
                <a:solidFill>
                  <a:srgbClr val="FFFFFF"/>
                </a:solidFill>
              </a:rPr>
              <a:t>2.4.3 포커스 순서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518" name="Google Shape;518;p58"/>
          <p:cNvSpPr txBox="1"/>
          <p:nvPr/>
        </p:nvSpPr>
        <p:spPr>
          <a:xfrm>
            <a:off x="4917670" y="1532584"/>
            <a:ext cx="3845100" cy="3339300"/>
          </a:xfrm>
          <a:prstGeom prst="rect">
            <a:avLst/>
          </a:prstGeom>
          <a:noFill/>
          <a:ln cap="flat" cmpd="sng" w="9525">
            <a:solidFill>
              <a:srgbClr val="A2A2A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 sz="900"/>
              <a:t>How to Meet Focus Order</a:t>
            </a:r>
            <a:endParaRPr sz="9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/>
              <a:t>웹 페이지를 순차적으로 탐색할 수 있고 탐색 순서가 의미나 조작에 영향을 준다면 각 컴포넌트는 의미와 조작성을 유지하는 순서로 포커스를 받는다.</a:t>
            </a:r>
            <a:endParaRPr sz="700"/>
          </a:p>
        </p:txBody>
      </p:sp>
      <p:sp>
        <p:nvSpPr>
          <p:cNvPr id="519" name="Google Shape;519;p58"/>
          <p:cNvSpPr txBox="1"/>
          <p:nvPr/>
        </p:nvSpPr>
        <p:spPr>
          <a:xfrm>
            <a:off x="256175" y="1373299"/>
            <a:ext cx="4315800" cy="2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u="sng">
                <a:solidFill>
                  <a:srgbClr val="3C78D8"/>
                </a:solidFill>
                <a:hlinkClick r:id="rId3"/>
              </a:rPr>
              <a:t>https://www.w3.org/WAI/WCAG21/Understanding/focus-order</a:t>
            </a:r>
            <a:endParaRPr b="1" sz="900">
              <a:solidFill>
                <a:srgbClr val="3C78D8"/>
              </a:solidFill>
            </a:endParaRPr>
          </a:p>
        </p:txBody>
      </p:sp>
      <p:sp>
        <p:nvSpPr>
          <p:cNvPr id="520" name="Google Shape;520;p58"/>
          <p:cNvSpPr txBox="1"/>
          <p:nvPr/>
        </p:nvSpPr>
        <p:spPr>
          <a:xfrm>
            <a:off x="4908052" y="1420950"/>
            <a:ext cx="688200" cy="211500"/>
          </a:xfrm>
          <a:prstGeom prst="rect">
            <a:avLst/>
          </a:prstGeom>
          <a:solidFill>
            <a:srgbClr val="A2A2A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FFFFFF"/>
                </a:solidFill>
              </a:rPr>
              <a:t>Level A</a:t>
            </a:r>
            <a:endParaRPr b="1" sz="1000">
              <a:solidFill>
                <a:srgbClr val="FFFFFF"/>
              </a:solidFill>
            </a:endParaRPr>
          </a:p>
        </p:txBody>
      </p:sp>
      <p:pic>
        <p:nvPicPr>
          <p:cNvPr id="521" name="Google Shape;521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8940" y="2011840"/>
            <a:ext cx="4361326" cy="285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59"/>
          <p:cNvSpPr txBox="1"/>
          <p:nvPr/>
        </p:nvSpPr>
        <p:spPr>
          <a:xfrm>
            <a:off x="575550" y="836300"/>
            <a:ext cx="7992900" cy="3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lt1"/>
                </a:solidFill>
              </a:rPr>
              <a:t>2.4 탐색 가능 &gt; 2.4.3 포커스 순서 : 롯데마트 메인 BEST 영역 이용법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lt1"/>
                </a:solidFill>
              </a:rPr>
              <a:t> 영역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527" name="Google Shape;527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7075" y="1604875"/>
            <a:ext cx="5528625" cy="3031000"/>
          </a:xfrm>
          <a:prstGeom prst="rect">
            <a:avLst/>
          </a:prstGeom>
          <a:noFill/>
          <a:ln>
            <a:noFill/>
          </a:ln>
        </p:spPr>
      </p:pic>
      <p:sp>
        <p:nvSpPr>
          <p:cNvPr id="528" name="Google Shape;528;p59"/>
          <p:cNvSpPr txBox="1"/>
          <p:nvPr/>
        </p:nvSpPr>
        <p:spPr>
          <a:xfrm>
            <a:off x="6638450" y="1783525"/>
            <a:ext cx="2242500" cy="2852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A2A2A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- 롯데마트 메인 하단에 위치한 BEST 영역은 이중 TAB 구조로 되어있는 UI 입니다.</a:t>
            </a:r>
            <a:endParaRPr sz="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- FOOD, LIFE 는 1차 TAB 메뉴라고 할 수 있고, 그 아랫쪽에 있는 총 12개의 메뉴가 2차 TAB 메뉴라고 볼 수 있습니다. 컨텐츠는 우측에 세 개씩 나타나는 상품 리스트입니다.</a:t>
            </a:r>
            <a:endParaRPr sz="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- 탭이 2개가 중첩되어있는 이중 탭 구조라고 볼 수 있습니다. 논리적으로 원활하게 이동하기 위해서 원칙을 세워 기능개발을 하게 되었습니다.</a:t>
            </a:r>
            <a:endParaRPr sz="800"/>
          </a:p>
        </p:txBody>
      </p:sp>
      <p:sp>
        <p:nvSpPr>
          <p:cNvPr id="529" name="Google Shape;529;p59"/>
          <p:cNvSpPr txBox="1"/>
          <p:nvPr/>
        </p:nvSpPr>
        <p:spPr>
          <a:xfrm>
            <a:off x="6638450" y="1449025"/>
            <a:ext cx="2242500" cy="3345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rgbClr val="A2A2A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롯데마트 </a:t>
            </a:r>
            <a:r>
              <a:rPr lang="ko" sz="1000"/>
              <a:t>메인 BEST 영역</a:t>
            </a:r>
            <a:endParaRPr sz="100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60"/>
          <p:cNvSpPr txBox="1"/>
          <p:nvPr/>
        </p:nvSpPr>
        <p:spPr>
          <a:xfrm>
            <a:off x="575550" y="836300"/>
            <a:ext cx="7992900" cy="3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lt1"/>
                </a:solidFill>
              </a:rPr>
              <a:t>2.4 탐색 가능 &gt; 2.4.3 포커스 순서 : 롯데마트 메인 BEST 영역 초점 이동 방법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lt1"/>
                </a:solidFill>
              </a:rPr>
              <a:t> 영역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535" name="Google Shape;535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3275" y="1604875"/>
            <a:ext cx="5528625" cy="3031000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60"/>
          <p:cNvSpPr txBox="1"/>
          <p:nvPr/>
        </p:nvSpPr>
        <p:spPr>
          <a:xfrm>
            <a:off x="6638450" y="1783525"/>
            <a:ext cx="2242500" cy="2852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A2A2A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- </a:t>
            </a:r>
            <a:r>
              <a:rPr lang="ko" sz="800">
                <a:solidFill>
                  <a:schemeClr val="dk1"/>
                </a:solidFill>
              </a:rPr>
              <a:t>FOOD, LIFE 는 1차 TAB 메뉴로 보아야 합니다. 해당 요소에서 ENTER 키를 누르면 하단 컨텐츠 영역의 2차 TAB 메뉴가 변경됩니다. 직후 TAB 키를 누를 경우, 바뀐 컨텐츠의 첫번째 요소로 초점이 이동됩니다.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</a:rPr>
              <a:t>- 2차 탭 메뉴인 상품 카테고리 영역에서도 마찬가지로 ENTER 키를 누르면 좌측 컨텐츠 영역의 컨텐츠가 변경 됩니다. 직후 TAB 키를 누를 경우, 바뀐 컨텐츠의 첫번째 요소로 초점이 이동됩니다.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</a:rPr>
              <a:t>- 각 컨텐츠 영역 내부의 마지막 요소에서 TAB 키를 누르면 현재 활성화 되어있는 상위 TAB 메뉴 요소로 초점이 이동됩니다.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</a:endParaRPr>
          </a:p>
        </p:txBody>
      </p:sp>
      <p:sp>
        <p:nvSpPr>
          <p:cNvPr id="537" name="Google Shape;537;p60"/>
          <p:cNvSpPr txBox="1"/>
          <p:nvPr/>
        </p:nvSpPr>
        <p:spPr>
          <a:xfrm>
            <a:off x="6638450" y="1449025"/>
            <a:ext cx="2242500" cy="3345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rgbClr val="A2A2A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롯데마트 메인 BEST 영역</a:t>
            </a:r>
            <a:endParaRPr sz="1000"/>
          </a:p>
        </p:txBody>
      </p:sp>
      <p:grpSp>
        <p:nvGrpSpPr>
          <p:cNvPr id="538" name="Google Shape;538;p60"/>
          <p:cNvGrpSpPr/>
          <p:nvPr/>
        </p:nvGrpSpPr>
        <p:grpSpPr>
          <a:xfrm>
            <a:off x="511979" y="2137320"/>
            <a:ext cx="236846" cy="273805"/>
            <a:chOff x="1346904" y="2297945"/>
            <a:chExt cx="236846" cy="273805"/>
          </a:xfrm>
        </p:grpSpPr>
        <p:sp>
          <p:nvSpPr>
            <p:cNvPr id="539" name="Google Shape;539;p60"/>
            <p:cNvSpPr/>
            <p:nvPr/>
          </p:nvSpPr>
          <p:spPr>
            <a:xfrm>
              <a:off x="1361750" y="2349750"/>
              <a:ext cx="222000" cy="222000"/>
            </a:xfrm>
            <a:prstGeom prst="ellipse">
              <a:avLst/>
            </a:prstGeom>
            <a:solidFill>
              <a:srgbClr val="FF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60"/>
            <p:cNvSpPr txBox="1"/>
            <p:nvPr/>
          </p:nvSpPr>
          <p:spPr>
            <a:xfrm>
              <a:off x="1346904" y="2297945"/>
              <a:ext cx="222000" cy="22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900">
                  <a:solidFill>
                    <a:srgbClr val="FFFFFF"/>
                  </a:solidFill>
                </a:rPr>
                <a:t>1</a:t>
              </a:r>
              <a:endParaRPr sz="900">
                <a:solidFill>
                  <a:srgbClr val="FFFFFF"/>
                </a:solidFill>
              </a:endParaRPr>
            </a:p>
          </p:txBody>
        </p:sp>
      </p:grpSp>
      <p:grpSp>
        <p:nvGrpSpPr>
          <p:cNvPr id="541" name="Google Shape;541;p60"/>
          <p:cNvGrpSpPr/>
          <p:nvPr/>
        </p:nvGrpSpPr>
        <p:grpSpPr>
          <a:xfrm>
            <a:off x="953004" y="2889170"/>
            <a:ext cx="236846" cy="273805"/>
            <a:chOff x="1346904" y="2297945"/>
            <a:chExt cx="236846" cy="273805"/>
          </a:xfrm>
        </p:grpSpPr>
        <p:sp>
          <p:nvSpPr>
            <p:cNvPr id="542" name="Google Shape;542;p60"/>
            <p:cNvSpPr/>
            <p:nvPr/>
          </p:nvSpPr>
          <p:spPr>
            <a:xfrm>
              <a:off x="1361750" y="2349750"/>
              <a:ext cx="222000" cy="222000"/>
            </a:xfrm>
            <a:prstGeom prst="ellipse">
              <a:avLst/>
            </a:prstGeom>
            <a:solidFill>
              <a:srgbClr val="FF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60"/>
            <p:cNvSpPr txBox="1"/>
            <p:nvPr/>
          </p:nvSpPr>
          <p:spPr>
            <a:xfrm>
              <a:off x="1346904" y="2297945"/>
              <a:ext cx="222000" cy="22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900">
                  <a:solidFill>
                    <a:srgbClr val="FFFFFF"/>
                  </a:solidFill>
                </a:rPr>
                <a:t>2</a:t>
              </a:r>
              <a:endParaRPr sz="900">
                <a:solidFill>
                  <a:srgbClr val="FFFFFF"/>
                </a:solidFill>
              </a:endParaRPr>
            </a:p>
          </p:txBody>
        </p:sp>
      </p:grpSp>
      <p:grpSp>
        <p:nvGrpSpPr>
          <p:cNvPr id="544" name="Google Shape;544;p60"/>
          <p:cNvGrpSpPr/>
          <p:nvPr/>
        </p:nvGrpSpPr>
        <p:grpSpPr>
          <a:xfrm>
            <a:off x="1993504" y="2294120"/>
            <a:ext cx="236846" cy="273805"/>
            <a:chOff x="1346904" y="2297945"/>
            <a:chExt cx="236846" cy="273805"/>
          </a:xfrm>
        </p:grpSpPr>
        <p:sp>
          <p:nvSpPr>
            <p:cNvPr id="545" name="Google Shape;545;p60"/>
            <p:cNvSpPr/>
            <p:nvPr/>
          </p:nvSpPr>
          <p:spPr>
            <a:xfrm>
              <a:off x="1361750" y="2349750"/>
              <a:ext cx="222000" cy="222000"/>
            </a:xfrm>
            <a:prstGeom prst="ellipse">
              <a:avLst/>
            </a:prstGeom>
            <a:solidFill>
              <a:srgbClr val="FF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60"/>
            <p:cNvSpPr txBox="1"/>
            <p:nvPr/>
          </p:nvSpPr>
          <p:spPr>
            <a:xfrm>
              <a:off x="1346904" y="2297945"/>
              <a:ext cx="222000" cy="22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900">
                  <a:solidFill>
                    <a:srgbClr val="FFFFFF"/>
                  </a:solidFill>
                </a:rPr>
                <a:t>3</a:t>
              </a:r>
              <a:endParaRPr sz="900">
                <a:solidFill>
                  <a:srgbClr val="FFFFFF"/>
                </a:solidFill>
              </a:endParaRPr>
            </a:p>
          </p:txBody>
        </p:sp>
      </p:grpSp>
      <p:cxnSp>
        <p:nvCxnSpPr>
          <p:cNvPr id="547" name="Google Shape;547;p60"/>
          <p:cNvCxnSpPr>
            <a:endCxn id="543" idx="1"/>
          </p:cNvCxnSpPr>
          <p:nvPr/>
        </p:nvCxnSpPr>
        <p:spPr>
          <a:xfrm>
            <a:off x="623004" y="2359370"/>
            <a:ext cx="330000" cy="6408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48" name="Google Shape;548;p60"/>
          <p:cNvCxnSpPr>
            <a:endCxn id="546" idx="1"/>
          </p:cNvCxnSpPr>
          <p:nvPr/>
        </p:nvCxnSpPr>
        <p:spPr>
          <a:xfrm flipH="1" rot="10800000">
            <a:off x="1175104" y="2405120"/>
            <a:ext cx="818400" cy="5949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549" name="Google Shape;549;p60"/>
          <p:cNvGrpSpPr/>
          <p:nvPr/>
        </p:nvGrpSpPr>
        <p:grpSpPr>
          <a:xfrm>
            <a:off x="5764854" y="4170870"/>
            <a:ext cx="236846" cy="273805"/>
            <a:chOff x="1346904" y="2297945"/>
            <a:chExt cx="236846" cy="273805"/>
          </a:xfrm>
        </p:grpSpPr>
        <p:sp>
          <p:nvSpPr>
            <p:cNvPr id="550" name="Google Shape;550;p60"/>
            <p:cNvSpPr/>
            <p:nvPr/>
          </p:nvSpPr>
          <p:spPr>
            <a:xfrm>
              <a:off x="1361750" y="2349750"/>
              <a:ext cx="222000" cy="222000"/>
            </a:xfrm>
            <a:prstGeom prst="ellipse">
              <a:avLst/>
            </a:prstGeom>
            <a:solidFill>
              <a:srgbClr val="FF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60"/>
            <p:cNvSpPr txBox="1"/>
            <p:nvPr/>
          </p:nvSpPr>
          <p:spPr>
            <a:xfrm>
              <a:off x="1346904" y="2297945"/>
              <a:ext cx="222000" cy="22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900">
                  <a:solidFill>
                    <a:srgbClr val="FFFFFF"/>
                  </a:solidFill>
                </a:rPr>
                <a:t>4</a:t>
              </a:r>
              <a:endParaRPr sz="900">
                <a:solidFill>
                  <a:srgbClr val="FFFFFF"/>
                </a:solidFill>
              </a:endParaRPr>
            </a:p>
          </p:txBody>
        </p:sp>
      </p:grpSp>
      <p:cxnSp>
        <p:nvCxnSpPr>
          <p:cNvPr id="552" name="Google Shape;552;p60"/>
          <p:cNvCxnSpPr/>
          <p:nvPr/>
        </p:nvCxnSpPr>
        <p:spPr>
          <a:xfrm rot="10800000">
            <a:off x="763554" y="2411670"/>
            <a:ext cx="5001300" cy="18702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53" name="Google Shape;553;p60"/>
          <p:cNvCxnSpPr>
            <a:endCxn id="551" idx="0"/>
          </p:cNvCxnSpPr>
          <p:nvPr/>
        </p:nvCxnSpPr>
        <p:spPr>
          <a:xfrm>
            <a:off x="2104554" y="2516070"/>
            <a:ext cx="3771300" cy="16548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61"/>
          <p:cNvSpPr txBox="1"/>
          <p:nvPr/>
        </p:nvSpPr>
        <p:spPr>
          <a:xfrm>
            <a:off x="575550" y="836300"/>
            <a:ext cx="7992900" cy="3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FFFF"/>
                </a:solidFill>
              </a:rPr>
              <a:t>2.4 탐색 가능 &gt; 2.4.3 포커스 순서 </a:t>
            </a:r>
            <a:r>
              <a:rPr lang="ko">
                <a:solidFill>
                  <a:schemeClr val="lt1"/>
                </a:solidFill>
              </a:rPr>
              <a:t>: 롯데마트 메인 BEST 영역 코드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559" name="Google Shape;559;p61"/>
          <p:cNvSpPr txBox="1"/>
          <p:nvPr/>
        </p:nvSpPr>
        <p:spPr>
          <a:xfrm>
            <a:off x="4572000" y="1916725"/>
            <a:ext cx="4137300" cy="2852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A2A2A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560" name="Google Shape;560;p61"/>
          <p:cNvSpPr txBox="1"/>
          <p:nvPr/>
        </p:nvSpPr>
        <p:spPr>
          <a:xfrm>
            <a:off x="4572000" y="1582225"/>
            <a:ext cx="4137300" cy="3345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rgbClr val="A2A2A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롯데마트 메인 BEST 영역</a:t>
            </a:r>
            <a:r>
              <a:rPr lang="ko" sz="1000"/>
              <a:t> HTML</a:t>
            </a:r>
            <a:endParaRPr sz="1000"/>
          </a:p>
        </p:txBody>
      </p:sp>
      <p:pic>
        <p:nvPicPr>
          <p:cNvPr id="561" name="Google Shape;561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8646" y="2013345"/>
            <a:ext cx="3251925" cy="2665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62" name="Google Shape;562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1724" y="1582225"/>
            <a:ext cx="3841877" cy="3187200"/>
          </a:xfrm>
          <a:prstGeom prst="rect">
            <a:avLst/>
          </a:prstGeom>
          <a:noFill/>
          <a:ln>
            <a:noFill/>
          </a:ln>
        </p:spPr>
      </p:pic>
      <p:sp>
        <p:nvSpPr>
          <p:cNvPr id="563" name="Google Shape;563;p61"/>
          <p:cNvSpPr txBox="1"/>
          <p:nvPr/>
        </p:nvSpPr>
        <p:spPr>
          <a:xfrm>
            <a:off x="1998500" y="2441971"/>
            <a:ext cx="2042400" cy="268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A2A2A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A2A2A2"/>
                </a:solidFill>
              </a:rPr>
              <a:t>BEST 영역</a:t>
            </a:r>
            <a:r>
              <a:rPr lang="ko" sz="800">
                <a:solidFill>
                  <a:srgbClr val="A2A2A2"/>
                </a:solidFill>
              </a:rPr>
              <a:t> 객체에 SCRIPT 이벤트 할당</a:t>
            </a:r>
            <a:endParaRPr sz="700">
              <a:solidFill>
                <a:srgbClr val="A2A2A2"/>
              </a:solidFill>
            </a:endParaRPr>
          </a:p>
        </p:txBody>
      </p:sp>
      <p:cxnSp>
        <p:nvCxnSpPr>
          <p:cNvPr id="564" name="Google Shape;564;p61"/>
          <p:cNvCxnSpPr>
            <a:stCxn id="563" idx="3"/>
          </p:cNvCxnSpPr>
          <p:nvPr/>
        </p:nvCxnSpPr>
        <p:spPr>
          <a:xfrm flipH="1" rot="10800000">
            <a:off x="4040900" y="2427571"/>
            <a:ext cx="1006500" cy="148800"/>
          </a:xfrm>
          <a:prstGeom prst="straightConnector1">
            <a:avLst/>
          </a:prstGeom>
          <a:noFill/>
          <a:ln cap="flat" cmpd="sng" w="9525">
            <a:solidFill>
              <a:srgbClr val="A2A2A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7"/>
          <p:cNvSpPr txBox="1"/>
          <p:nvPr/>
        </p:nvSpPr>
        <p:spPr>
          <a:xfrm>
            <a:off x="731850" y="1775350"/>
            <a:ext cx="7680300" cy="25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400"/>
              <a:t>[WCAG = Web Content Accessibility Guidelines]</a:t>
            </a:r>
            <a:endParaRPr sz="2400"/>
          </a:p>
          <a:p>
            <a:pPr indent="0" lvl="0" marL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- ISO 표준 40500</a:t>
            </a:r>
            <a:endParaRPr/>
          </a:p>
          <a:p>
            <a:pPr indent="0" lvl="0" marL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- EN 301 549</a:t>
            </a:r>
            <a:endParaRPr/>
          </a:p>
          <a:p>
            <a:pPr indent="0" lvl="0" marL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- W3C 권고안 : WCAG 2.0</a:t>
            </a:r>
            <a:endParaRPr/>
          </a:p>
          <a:p>
            <a:pPr indent="0" lvl="0" marL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- W3C 장려안 : WCAG 2.1</a:t>
            </a:r>
            <a:endParaRPr sz="1100"/>
          </a:p>
        </p:txBody>
      </p:sp>
      <p:sp>
        <p:nvSpPr>
          <p:cNvPr id="99" name="Google Shape;99;p17"/>
          <p:cNvSpPr txBox="1"/>
          <p:nvPr/>
        </p:nvSpPr>
        <p:spPr>
          <a:xfrm>
            <a:off x="575550" y="836300"/>
            <a:ext cx="7992900" cy="3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FFFF"/>
                </a:solidFill>
              </a:rPr>
              <a:t>WCAG 이란</a:t>
            </a:r>
            <a:r>
              <a:rPr lang="ko">
                <a:solidFill>
                  <a:srgbClr val="FFFFFF"/>
                </a:solidFill>
              </a:rPr>
              <a:t>?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62"/>
          <p:cNvSpPr txBox="1"/>
          <p:nvPr/>
        </p:nvSpPr>
        <p:spPr>
          <a:xfrm>
            <a:off x="575550" y="836300"/>
            <a:ext cx="7992900" cy="3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lt1"/>
                </a:solidFill>
              </a:rPr>
              <a:t>2.4 탐색 가능 &gt; 2.4.3 포커스 순서 : 메인 하단의 오늘 HOT콕 영역 이용 방법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570" name="Google Shape;570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8225" y="1465998"/>
            <a:ext cx="4558300" cy="3387276"/>
          </a:xfrm>
          <a:prstGeom prst="rect">
            <a:avLst/>
          </a:prstGeom>
          <a:noFill/>
          <a:ln>
            <a:noFill/>
          </a:ln>
        </p:spPr>
      </p:pic>
      <p:sp>
        <p:nvSpPr>
          <p:cNvPr id="571" name="Google Shape;571;p62"/>
          <p:cNvSpPr txBox="1"/>
          <p:nvPr/>
        </p:nvSpPr>
        <p:spPr>
          <a:xfrm>
            <a:off x="6638450" y="1783525"/>
            <a:ext cx="2242500" cy="2852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A2A2A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- 롯데마트 메인 하단에 위치한 </a:t>
            </a:r>
            <a:r>
              <a:rPr lang="ko" sz="800"/>
              <a:t>오늘 HOT콕</a:t>
            </a:r>
            <a:r>
              <a:rPr lang="ko" sz="800"/>
              <a:t> 영역은 좌우 컨트롤러와 하단의 인디케이터가 있는 슬라이드 UI 입니다.</a:t>
            </a:r>
            <a:endParaRPr sz="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- 상품은 한 슬라이드 내에 6개씩 노출이 되고 있습니다.</a:t>
            </a:r>
            <a:endParaRPr sz="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- </a:t>
            </a:r>
            <a:r>
              <a:rPr lang="ko" sz="800"/>
              <a:t>하단의 인디케이터를 클릭하면 인디케이터의 순번에 맞는 슬라이드가 노출되며, 좌우 컨트롤러를 클릭할 경우에는 각각 이전 슬라이와 다음 슬라이드가 노출되도록 기능하고 있습니다.</a:t>
            </a:r>
            <a:endParaRPr sz="800"/>
          </a:p>
        </p:txBody>
      </p:sp>
      <p:sp>
        <p:nvSpPr>
          <p:cNvPr id="572" name="Google Shape;572;p62"/>
          <p:cNvSpPr txBox="1"/>
          <p:nvPr/>
        </p:nvSpPr>
        <p:spPr>
          <a:xfrm>
            <a:off x="6638450" y="1449025"/>
            <a:ext cx="2242500" cy="3345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rgbClr val="A2A2A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메인 하단의 오늘 HOT콕</a:t>
            </a:r>
            <a:r>
              <a:rPr lang="ko" sz="1000"/>
              <a:t> 영역</a:t>
            </a:r>
            <a:endParaRPr sz="100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63"/>
          <p:cNvSpPr txBox="1"/>
          <p:nvPr/>
        </p:nvSpPr>
        <p:spPr>
          <a:xfrm>
            <a:off x="575550" y="836300"/>
            <a:ext cx="7992900" cy="3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lt1"/>
                </a:solidFill>
              </a:rPr>
              <a:t>2.4 탐색 가능 &gt; 2.4.3 포커스 순서 : 메인 하단의 오늘 HOT콕 영역 초점 이동 방법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578" name="Google Shape;578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1450" y="1449025"/>
            <a:ext cx="4289056" cy="3187200"/>
          </a:xfrm>
          <a:prstGeom prst="rect">
            <a:avLst/>
          </a:prstGeom>
          <a:noFill/>
          <a:ln>
            <a:noFill/>
          </a:ln>
        </p:spPr>
      </p:pic>
      <p:sp>
        <p:nvSpPr>
          <p:cNvPr id="579" name="Google Shape;579;p63"/>
          <p:cNvSpPr txBox="1"/>
          <p:nvPr/>
        </p:nvSpPr>
        <p:spPr>
          <a:xfrm>
            <a:off x="6638450" y="1783525"/>
            <a:ext cx="2242500" cy="2852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A2A2A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- </a:t>
            </a:r>
            <a:r>
              <a:rPr lang="ko" sz="800"/>
              <a:t>진입시 최초 초점은 좌측 컨트롤러에 머물게 됩니다. </a:t>
            </a:r>
            <a:endParaRPr sz="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- TAB 키를 누르면 우측 컨트롤러로 초점이 이동됩니다.</a:t>
            </a:r>
            <a:endParaRPr sz="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- 다시 한 번 TAB 키를 누르면 첫 번째 인디케이터로 초점이 이동됩니다. </a:t>
            </a:r>
            <a:endParaRPr sz="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- 인디케이터 내에서 계속 해서 TAB 키를 누르면 다음 순서의 인디케이터로 이동되며 오늘 HOT 콕 컨텐츠에서 제일 마지막으로 초점을 받는 요소는 우측 상단의 더보기 링크입니다. </a:t>
            </a:r>
            <a:endParaRPr sz="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- 인디케이터 위에 초점이 머무는 상태에서 ENTER 키를 누를 시, 슬라이드 내부의 첫 번째 요소로 초점이 이동됩니다.</a:t>
            </a:r>
            <a:endParaRPr sz="800"/>
          </a:p>
        </p:txBody>
      </p:sp>
      <p:sp>
        <p:nvSpPr>
          <p:cNvPr id="580" name="Google Shape;580;p63"/>
          <p:cNvSpPr txBox="1"/>
          <p:nvPr/>
        </p:nvSpPr>
        <p:spPr>
          <a:xfrm>
            <a:off x="6638450" y="1449025"/>
            <a:ext cx="2242500" cy="3345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rgbClr val="A2A2A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메인 하단의 오늘 HOT콕 영역 초점 이동 방법</a:t>
            </a:r>
            <a:endParaRPr sz="800"/>
          </a:p>
        </p:txBody>
      </p:sp>
      <p:grpSp>
        <p:nvGrpSpPr>
          <p:cNvPr id="581" name="Google Shape;581;p63"/>
          <p:cNvGrpSpPr/>
          <p:nvPr/>
        </p:nvGrpSpPr>
        <p:grpSpPr>
          <a:xfrm>
            <a:off x="831551" y="2983669"/>
            <a:ext cx="236846" cy="273805"/>
            <a:chOff x="1346904" y="2297945"/>
            <a:chExt cx="236846" cy="273805"/>
          </a:xfrm>
        </p:grpSpPr>
        <p:sp>
          <p:nvSpPr>
            <p:cNvPr id="582" name="Google Shape;582;p63"/>
            <p:cNvSpPr/>
            <p:nvPr/>
          </p:nvSpPr>
          <p:spPr>
            <a:xfrm>
              <a:off x="1361750" y="2349750"/>
              <a:ext cx="222000" cy="222000"/>
            </a:xfrm>
            <a:prstGeom prst="ellipse">
              <a:avLst/>
            </a:prstGeom>
            <a:solidFill>
              <a:srgbClr val="FF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63"/>
            <p:cNvSpPr txBox="1"/>
            <p:nvPr/>
          </p:nvSpPr>
          <p:spPr>
            <a:xfrm>
              <a:off x="1346904" y="2297945"/>
              <a:ext cx="222000" cy="22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900">
                  <a:solidFill>
                    <a:srgbClr val="FFFFFF"/>
                  </a:solidFill>
                </a:rPr>
                <a:t>1</a:t>
              </a:r>
              <a:endParaRPr sz="900">
                <a:solidFill>
                  <a:srgbClr val="FFFFFF"/>
                </a:solidFill>
              </a:endParaRPr>
            </a:p>
          </p:txBody>
        </p:sp>
      </p:grpSp>
      <p:cxnSp>
        <p:nvCxnSpPr>
          <p:cNvPr id="584" name="Google Shape;584;p63"/>
          <p:cNvCxnSpPr>
            <a:endCxn id="585" idx="1"/>
          </p:cNvCxnSpPr>
          <p:nvPr/>
        </p:nvCxnSpPr>
        <p:spPr>
          <a:xfrm flipH="1" rot="10800000">
            <a:off x="1051599" y="3094669"/>
            <a:ext cx="4251900" cy="669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586" name="Google Shape;586;p63"/>
          <p:cNvGrpSpPr/>
          <p:nvPr/>
        </p:nvGrpSpPr>
        <p:grpSpPr>
          <a:xfrm>
            <a:off x="5303499" y="2983669"/>
            <a:ext cx="236846" cy="273805"/>
            <a:chOff x="1346904" y="2297945"/>
            <a:chExt cx="236846" cy="273805"/>
          </a:xfrm>
        </p:grpSpPr>
        <p:sp>
          <p:nvSpPr>
            <p:cNvPr id="587" name="Google Shape;587;p63"/>
            <p:cNvSpPr/>
            <p:nvPr/>
          </p:nvSpPr>
          <p:spPr>
            <a:xfrm>
              <a:off x="1361750" y="2349750"/>
              <a:ext cx="222000" cy="222000"/>
            </a:xfrm>
            <a:prstGeom prst="ellipse">
              <a:avLst/>
            </a:prstGeom>
            <a:solidFill>
              <a:srgbClr val="FF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63"/>
            <p:cNvSpPr txBox="1"/>
            <p:nvPr/>
          </p:nvSpPr>
          <p:spPr>
            <a:xfrm>
              <a:off x="1346904" y="2297945"/>
              <a:ext cx="222000" cy="22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900">
                  <a:solidFill>
                    <a:srgbClr val="FFFFFF"/>
                  </a:solidFill>
                </a:rPr>
                <a:t>2</a:t>
              </a:r>
              <a:endParaRPr sz="900">
                <a:solidFill>
                  <a:srgbClr val="FFFFFF"/>
                </a:solidFill>
              </a:endParaRPr>
            </a:p>
          </p:txBody>
        </p:sp>
      </p:grpSp>
      <p:grpSp>
        <p:nvGrpSpPr>
          <p:cNvPr id="588" name="Google Shape;588;p63"/>
          <p:cNvGrpSpPr/>
          <p:nvPr/>
        </p:nvGrpSpPr>
        <p:grpSpPr>
          <a:xfrm>
            <a:off x="2331699" y="4347868"/>
            <a:ext cx="236846" cy="273805"/>
            <a:chOff x="1346904" y="2297945"/>
            <a:chExt cx="236846" cy="273805"/>
          </a:xfrm>
        </p:grpSpPr>
        <p:sp>
          <p:nvSpPr>
            <p:cNvPr id="589" name="Google Shape;589;p63"/>
            <p:cNvSpPr/>
            <p:nvPr/>
          </p:nvSpPr>
          <p:spPr>
            <a:xfrm>
              <a:off x="1361750" y="2349750"/>
              <a:ext cx="222000" cy="222000"/>
            </a:xfrm>
            <a:prstGeom prst="ellipse">
              <a:avLst/>
            </a:prstGeom>
            <a:solidFill>
              <a:srgbClr val="FF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63"/>
            <p:cNvSpPr txBox="1"/>
            <p:nvPr/>
          </p:nvSpPr>
          <p:spPr>
            <a:xfrm>
              <a:off x="1346904" y="2297945"/>
              <a:ext cx="222000" cy="22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900">
                  <a:solidFill>
                    <a:srgbClr val="FFFFFF"/>
                  </a:solidFill>
                </a:rPr>
                <a:t>3</a:t>
              </a:r>
              <a:endParaRPr sz="900">
                <a:solidFill>
                  <a:srgbClr val="FFFFFF"/>
                </a:solidFill>
              </a:endParaRPr>
            </a:p>
          </p:txBody>
        </p:sp>
      </p:grpSp>
      <p:cxnSp>
        <p:nvCxnSpPr>
          <p:cNvPr id="591" name="Google Shape;591;p63"/>
          <p:cNvCxnSpPr>
            <a:stCxn id="585" idx="2"/>
            <a:endCxn id="590" idx="3"/>
          </p:cNvCxnSpPr>
          <p:nvPr/>
        </p:nvCxnSpPr>
        <p:spPr>
          <a:xfrm flipH="1">
            <a:off x="2553699" y="3205669"/>
            <a:ext cx="2860800" cy="12531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592" name="Google Shape;592;p63"/>
          <p:cNvGrpSpPr/>
          <p:nvPr/>
        </p:nvGrpSpPr>
        <p:grpSpPr>
          <a:xfrm>
            <a:off x="1112499" y="1757068"/>
            <a:ext cx="236846" cy="273805"/>
            <a:chOff x="1346904" y="2297945"/>
            <a:chExt cx="236846" cy="273805"/>
          </a:xfrm>
        </p:grpSpPr>
        <p:sp>
          <p:nvSpPr>
            <p:cNvPr id="593" name="Google Shape;593;p63"/>
            <p:cNvSpPr/>
            <p:nvPr/>
          </p:nvSpPr>
          <p:spPr>
            <a:xfrm>
              <a:off x="1361750" y="2349750"/>
              <a:ext cx="222000" cy="222000"/>
            </a:xfrm>
            <a:prstGeom prst="ellipse">
              <a:avLst/>
            </a:prstGeom>
            <a:solidFill>
              <a:srgbClr val="FF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63"/>
            <p:cNvSpPr txBox="1"/>
            <p:nvPr/>
          </p:nvSpPr>
          <p:spPr>
            <a:xfrm>
              <a:off x="1346904" y="2297945"/>
              <a:ext cx="222000" cy="22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900">
                  <a:solidFill>
                    <a:srgbClr val="FFFFFF"/>
                  </a:solidFill>
                </a:rPr>
                <a:t>4</a:t>
              </a:r>
              <a:endParaRPr sz="900">
                <a:solidFill>
                  <a:srgbClr val="FFFFFF"/>
                </a:solidFill>
              </a:endParaRPr>
            </a:p>
          </p:txBody>
        </p:sp>
      </p:grpSp>
      <p:cxnSp>
        <p:nvCxnSpPr>
          <p:cNvPr id="595" name="Google Shape;595;p63"/>
          <p:cNvCxnSpPr/>
          <p:nvPr/>
        </p:nvCxnSpPr>
        <p:spPr>
          <a:xfrm rot="10800000">
            <a:off x="1282705" y="2016072"/>
            <a:ext cx="1108200" cy="24798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lgDash"/>
            <a:round/>
            <a:headEnd len="med" w="med" type="none"/>
            <a:tailEnd len="med" w="med" type="triangle"/>
          </a:ln>
        </p:spPr>
      </p:cxnSp>
      <p:grpSp>
        <p:nvGrpSpPr>
          <p:cNvPr id="596" name="Google Shape;596;p63"/>
          <p:cNvGrpSpPr/>
          <p:nvPr/>
        </p:nvGrpSpPr>
        <p:grpSpPr>
          <a:xfrm>
            <a:off x="4411301" y="1452268"/>
            <a:ext cx="236846" cy="273805"/>
            <a:chOff x="1346904" y="2297945"/>
            <a:chExt cx="236846" cy="273805"/>
          </a:xfrm>
        </p:grpSpPr>
        <p:sp>
          <p:nvSpPr>
            <p:cNvPr id="597" name="Google Shape;597;p63"/>
            <p:cNvSpPr/>
            <p:nvPr/>
          </p:nvSpPr>
          <p:spPr>
            <a:xfrm>
              <a:off x="1361750" y="2349750"/>
              <a:ext cx="222000" cy="222000"/>
            </a:xfrm>
            <a:prstGeom prst="ellipse">
              <a:avLst/>
            </a:prstGeom>
            <a:solidFill>
              <a:srgbClr val="FF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63"/>
            <p:cNvSpPr txBox="1"/>
            <p:nvPr/>
          </p:nvSpPr>
          <p:spPr>
            <a:xfrm>
              <a:off x="1346904" y="2297945"/>
              <a:ext cx="222000" cy="22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900">
                  <a:solidFill>
                    <a:srgbClr val="FFFFFF"/>
                  </a:solidFill>
                </a:rPr>
                <a:t>6</a:t>
              </a:r>
              <a:endParaRPr sz="900">
                <a:solidFill>
                  <a:srgbClr val="FFFFFF"/>
                </a:solidFill>
              </a:endParaRPr>
            </a:p>
          </p:txBody>
        </p:sp>
      </p:grpSp>
      <p:cxnSp>
        <p:nvCxnSpPr>
          <p:cNvPr id="599" name="Google Shape;599;p63"/>
          <p:cNvCxnSpPr>
            <a:endCxn id="597" idx="4"/>
          </p:cNvCxnSpPr>
          <p:nvPr/>
        </p:nvCxnSpPr>
        <p:spPr>
          <a:xfrm flipH="1" rot="10800000">
            <a:off x="3942548" y="1726073"/>
            <a:ext cx="594600" cy="26700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600" name="Google Shape;600;p63"/>
          <p:cNvGrpSpPr/>
          <p:nvPr/>
        </p:nvGrpSpPr>
        <p:grpSpPr>
          <a:xfrm>
            <a:off x="3799509" y="4355269"/>
            <a:ext cx="236846" cy="273805"/>
            <a:chOff x="1346904" y="2297945"/>
            <a:chExt cx="236846" cy="273805"/>
          </a:xfrm>
        </p:grpSpPr>
        <p:sp>
          <p:nvSpPr>
            <p:cNvPr id="601" name="Google Shape;601;p63"/>
            <p:cNvSpPr/>
            <p:nvPr/>
          </p:nvSpPr>
          <p:spPr>
            <a:xfrm>
              <a:off x="1361750" y="2349750"/>
              <a:ext cx="222000" cy="222000"/>
            </a:xfrm>
            <a:prstGeom prst="ellipse">
              <a:avLst/>
            </a:prstGeom>
            <a:solidFill>
              <a:srgbClr val="FF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63"/>
            <p:cNvSpPr txBox="1"/>
            <p:nvPr/>
          </p:nvSpPr>
          <p:spPr>
            <a:xfrm>
              <a:off x="1346904" y="2297945"/>
              <a:ext cx="222000" cy="22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900">
                  <a:solidFill>
                    <a:srgbClr val="FFFFFF"/>
                  </a:solidFill>
                </a:rPr>
                <a:t>5</a:t>
              </a:r>
              <a:endParaRPr sz="900">
                <a:solidFill>
                  <a:srgbClr val="FFFFFF"/>
                </a:solidFill>
              </a:endParaRPr>
            </a:p>
          </p:txBody>
        </p:sp>
      </p:grpSp>
      <p:cxnSp>
        <p:nvCxnSpPr>
          <p:cNvPr id="603" name="Google Shape;603;p63"/>
          <p:cNvCxnSpPr>
            <a:endCxn id="602" idx="1"/>
          </p:cNvCxnSpPr>
          <p:nvPr/>
        </p:nvCxnSpPr>
        <p:spPr>
          <a:xfrm flipH="1" rot="10800000">
            <a:off x="2553609" y="4466269"/>
            <a:ext cx="1245900" cy="786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64"/>
          <p:cNvSpPr txBox="1"/>
          <p:nvPr/>
        </p:nvSpPr>
        <p:spPr>
          <a:xfrm>
            <a:off x="4572000" y="1916725"/>
            <a:ext cx="4137300" cy="2852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A2A2A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609" name="Google Shape;609;p64"/>
          <p:cNvSpPr txBox="1"/>
          <p:nvPr/>
        </p:nvSpPr>
        <p:spPr>
          <a:xfrm>
            <a:off x="4572000" y="1582225"/>
            <a:ext cx="4137300" cy="3345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rgbClr val="A2A2A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메인 하단의 오늘 HOT콕 영역</a:t>
            </a:r>
            <a:r>
              <a:rPr lang="ko" sz="1000"/>
              <a:t> HTML</a:t>
            </a:r>
            <a:endParaRPr sz="1000"/>
          </a:p>
        </p:txBody>
      </p:sp>
      <p:sp>
        <p:nvSpPr>
          <p:cNvPr id="610" name="Google Shape;610;p64"/>
          <p:cNvSpPr txBox="1"/>
          <p:nvPr/>
        </p:nvSpPr>
        <p:spPr>
          <a:xfrm>
            <a:off x="575550" y="836300"/>
            <a:ext cx="7992900" cy="3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lt1"/>
                </a:solidFill>
              </a:rPr>
              <a:t>2.4 탐색 가능 &gt; 2.4.3 포커스 순서</a:t>
            </a:r>
            <a:r>
              <a:rPr lang="ko">
                <a:solidFill>
                  <a:schemeClr val="lt1"/>
                </a:solidFill>
              </a:rPr>
              <a:t> : 메인 하단의 오늘 HOT콕 영역 코드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611" name="Google Shape;611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3449" y="2155479"/>
            <a:ext cx="3827600" cy="2333588"/>
          </a:xfrm>
          <a:prstGeom prst="rect">
            <a:avLst/>
          </a:prstGeom>
          <a:noFill/>
          <a:ln>
            <a:noFill/>
          </a:ln>
        </p:spPr>
      </p:pic>
      <p:pic>
        <p:nvPicPr>
          <p:cNvPr id="612" name="Google Shape;612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8450" y="1746575"/>
            <a:ext cx="3545393" cy="3022850"/>
          </a:xfrm>
          <a:prstGeom prst="rect">
            <a:avLst/>
          </a:prstGeom>
          <a:noFill/>
          <a:ln>
            <a:noFill/>
          </a:ln>
        </p:spPr>
      </p:pic>
      <p:sp>
        <p:nvSpPr>
          <p:cNvPr id="613" name="Google Shape;613;p64"/>
          <p:cNvSpPr txBox="1"/>
          <p:nvPr/>
        </p:nvSpPr>
        <p:spPr>
          <a:xfrm>
            <a:off x="1665450" y="3166950"/>
            <a:ext cx="2042400" cy="246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A2A2A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A2A2A2"/>
                </a:solidFill>
              </a:rPr>
              <a:t>인디케이터 </a:t>
            </a:r>
            <a:r>
              <a:rPr lang="ko" sz="800">
                <a:solidFill>
                  <a:srgbClr val="A2A2A2"/>
                </a:solidFill>
              </a:rPr>
              <a:t>객체에 SCRIPT 이벤트 할당</a:t>
            </a:r>
            <a:endParaRPr sz="700">
              <a:solidFill>
                <a:srgbClr val="A2A2A2"/>
              </a:solidFill>
            </a:endParaRPr>
          </a:p>
        </p:txBody>
      </p:sp>
      <p:cxnSp>
        <p:nvCxnSpPr>
          <p:cNvPr id="614" name="Google Shape;614;p64"/>
          <p:cNvCxnSpPr>
            <a:stCxn id="613" idx="3"/>
          </p:cNvCxnSpPr>
          <p:nvPr/>
        </p:nvCxnSpPr>
        <p:spPr>
          <a:xfrm>
            <a:off x="3707850" y="3290400"/>
            <a:ext cx="1257900" cy="42600"/>
          </a:xfrm>
          <a:prstGeom prst="straightConnector1">
            <a:avLst/>
          </a:prstGeom>
          <a:noFill/>
          <a:ln cap="flat" cmpd="sng" w="9525">
            <a:solidFill>
              <a:srgbClr val="A2A2A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65"/>
          <p:cNvSpPr txBox="1"/>
          <p:nvPr/>
        </p:nvSpPr>
        <p:spPr>
          <a:xfrm>
            <a:off x="575550" y="836300"/>
            <a:ext cx="7992900" cy="3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</a:rPr>
              <a:t>2.4 탐색 가능 &gt; 2.4.3 포커스 순서 : 메인 하단의 HOT PICK! 기획전 영역 이용 방법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620" name="Google Shape;620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6554" y="1474782"/>
            <a:ext cx="4540401" cy="3244674"/>
          </a:xfrm>
          <a:prstGeom prst="rect">
            <a:avLst/>
          </a:prstGeom>
          <a:noFill/>
          <a:ln>
            <a:noFill/>
          </a:ln>
        </p:spPr>
      </p:pic>
      <p:sp>
        <p:nvSpPr>
          <p:cNvPr id="621" name="Google Shape;621;p65"/>
          <p:cNvSpPr txBox="1"/>
          <p:nvPr/>
        </p:nvSpPr>
        <p:spPr>
          <a:xfrm>
            <a:off x="6638450" y="1783525"/>
            <a:ext cx="2242500" cy="2852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A2A2A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- 롯데마트 메인 하단에 위치한 </a:t>
            </a:r>
            <a:r>
              <a:rPr lang="ko" sz="800"/>
              <a:t> HOT PICK! 기획전</a:t>
            </a:r>
            <a:r>
              <a:rPr lang="ko" sz="800"/>
              <a:t> 영역은 두 개의 탭 내비게이션 메뉴가 있는 탭형 UI로 구현되어 있습니다.</a:t>
            </a:r>
            <a:endParaRPr sz="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- 기획전에 올라온 상품들을 썸네일 형태로 하단 컨텐츠 영역에 노출 하고 있습니다.</a:t>
            </a:r>
            <a:endParaRPr sz="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- 상단의 탭 내비게이션 메뉴를 클릭하면 탭의 순번에 맞는 컨텐츠가 하단에 노출되고 있습니다.</a:t>
            </a:r>
            <a:endParaRPr sz="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- </a:t>
            </a:r>
            <a:r>
              <a:rPr lang="ko" sz="800">
                <a:solidFill>
                  <a:schemeClr val="dk1"/>
                </a:solidFill>
              </a:rPr>
              <a:t>우측 상단에 기획전 더보기 버튼을 제공하여 클릭시, 기획전 페이지로 바로 이동 할 수 있도록 되어 있습니다. 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622" name="Google Shape;622;p65"/>
          <p:cNvSpPr txBox="1"/>
          <p:nvPr/>
        </p:nvSpPr>
        <p:spPr>
          <a:xfrm>
            <a:off x="6638450" y="1449025"/>
            <a:ext cx="2242500" cy="3345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rgbClr val="A2A2A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메인 하단의 HOT PICK! 기획전 영역</a:t>
            </a:r>
            <a:endParaRPr sz="100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66"/>
          <p:cNvSpPr txBox="1"/>
          <p:nvPr/>
        </p:nvSpPr>
        <p:spPr>
          <a:xfrm>
            <a:off x="575550" y="836300"/>
            <a:ext cx="7992900" cy="3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</a:rPr>
              <a:t>2.4 탐색 가능 &gt; 2.4.3 포커스 순서 : 메인 하단의 HOT PICK! 기획전 영역 초점 이동 방법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628" name="Google Shape;628;p66"/>
          <p:cNvSpPr txBox="1"/>
          <p:nvPr/>
        </p:nvSpPr>
        <p:spPr>
          <a:xfrm>
            <a:off x="6638450" y="1783525"/>
            <a:ext cx="2242500" cy="2852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A2A2A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- 진입시 최초 초점은 FOOD 탭</a:t>
            </a:r>
            <a:r>
              <a:rPr lang="ko" sz="800"/>
              <a:t>에 머물게 됩니다. </a:t>
            </a:r>
            <a:endParaRPr sz="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- TAB 키를 누르면 우측 LIFE 탭으로 초점이 이동됩니다.</a:t>
            </a:r>
            <a:endParaRPr sz="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- 다시 한 번 TAB 키를 누르면 우측 상단의 기획전 더보기 링크로 초점이 이동됩니다. </a:t>
            </a:r>
            <a:endParaRPr sz="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- 탭 내비게이션 메뉴 위에 초점이 머무는 상태에서 ENTER 키를 누를 시, 하단 컨텐츠 내부의 첫 번째 요소로 초점이 이동됩니다.</a:t>
            </a:r>
            <a:endParaRPr sz="800"/>
          </a:p>
        </p:txBody>
      </p:sp>
      <p:sp>
        <p:nvSpPr>
          <p:cNvPr id="629" name="Google Shape;629;p66"/>
          <p:cNvSpPr txBox="1"/>
          <p:nvPr/>
        </p:nvSpPr>
        <p:spPr>
          <a:xfrm>
            <a:off x="6638450" y="1449025"/>
            <a:ext cx="2242500" cy="3345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rgbClr val="A2A2A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메인 하단의 오늘 HOT콕 영역 초점 이동 방법</a:t>
            </a:r>
            <a:endParaRPr sz="800"/>
          </a:p>
        </p:txBody>
      </p:sp>
      <p:pic>
        <p:nvPicPr>
          <p:cNvPr id="630" name="Google Shape;630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6554" y="1474782"/>
            <a:ext cx="4540401" cy="32446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31" name="Google Shape;631;p66"/>
          <p:cNvGrpSpPr/>
          <p:nvPr/>
        </p:nvGrpSpPr>
        <p:grpSpPr>
          <a:xfrm>
            <a:off x="861151" y="1840344"/>
            <a:ext cx="236846" cy="273805"/>
            <a:chOff x="1346904" y="2297945"/>
            <a:chExt cx="236846" cy="273805"/>
          </a:xfrm>
        </p:grpSpPr>
        <p:sp>
          <p:nvSpPr>
            <p:cNvPr id="632" name="Google Shape;632;p66"/>
            <p:cNvSpPr/>
            <p:nvPr/>
          </p:nvSpPr>
          <p:spPr>
            <a:xfrm>
              <a:off x="1361750" y="2349750"/>
              <a:ext cx="222000" cy="222000"/>
            </a:xfrm>
            <a:prstGeom prst="ellipse">
              <a:avLst/>
            </a:prstGeom>
            <a:solidFill>
              <a:srgbClr val="FF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66"/>
            <p:cNvSpPr txBox="1"/>
            <p:nvPr/>
          </p:nvSpPr>
          <p:spPr>
            <a:xfrm>
              <a:off x="1346904" y="2297945"/>
              <a:ext cx="222000" cy="22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900">
                  <a:solidFill>
                    <a:srgbClr val="FFFFFF"/>
                  </a:solidFill>
                </a:rPr>
                <a:t>1</a:t>
              </a:r>
              <a:endParaRPr sz="900">
                <a:solidFill>
                  <a:srgbClr val="FFFFFF"/>
                </a:solidFill>
              </a:endParaRPr>
            </a:p>
          </p:txBody>
        </p:sp>
      </p:grpSp>
      <p:cxnSp>
        <p:nvCxnSpPr>
          <p:cNvPr id="634" name="Google Shape;634;p66"/>
          <p:cNvCxnSpPr>
            <a:endCxn id="635" idx="1"/>
          </p:cNvCxnSpPr>
          <p:nvPr/>
        </p:nvCxnSpPr>
        <p:spPr>
          <a:xfrm flipH="1" rot="10800000">
            <a:off x="1081226" y="1951344"/>
            <a:ext cx="2027100" cy="630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636" name="Google Shape;636;p66"/>
          <p:cNvGrpSpPr/>
          <p:nvPr/>
        </p:nvGrpSpPr>
        <p:grpSpPr>
          <a:xfrm>
            <a:off x="3108326" y="1840344"/>
            <a:ext cx="236846" cy="273805"/>
            <a:chOff x="1346904" y="2297945"/>
            <a:chExt cx="236846" cy="273805"/>
          </a:xfrm>
        </p:grpSpPr>
        <p:sp>
          <p:nvSpPr>
            <p:cNvPr id="637" name="Google Shape;637;p66"/>
            <p:cNvSpPr/>
            <p:nvPr/>
          </p:nvSpPr>
          <p:spPr>
            <a:xfrm>
              <a:off x="1361750" y="2349750"/>
              <a:ext cx="222000" cy="222000"/>
            </a:xfrm>
            <a:prstGeom prst="ellipse">
              <a:avLst/>
            </a:prstGeom>
            <a:solidFill>
              <a:srgbClr val="FF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66"/>
            <p:cNvSpPr txBox="1"/>
            <p:nvPr/>
          </p:nvSpPr>
          <p:spPr>
            <a:xfrm>
              <a:off x="1346904" y="2297945"/>
              <a:ext cx="222000" cy="22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900">
                  <a:solidFill>
                    <a:srgbClr val="FFFFFF"/>
                  </a:solidFill>
                </a:rPr>
                <a:t>3</a:t>
              </a:r>
              <a:endParaRPr sz="900">
                <a:solidFill>
                  <a:srgbClr val="FFFFFF"/>
                </a:solidFill>
              </a:endParaRPr>
            </a:p>
          </p:txBody>
        </p:sp>
      </p:grpSp>
      <p:grpSp>
        <p:nvGrpSpPr>
          <p:cNvPr id="638" name="Google Shape;638;p66"/>
          <p:cNvGrpSpPr/>
          <p:nvPr/>
        </p:nvGrpSpPr>
        <p:grpSpPr>
          <a:xfrm>
            <a:off x="1976351" y="2297944"/>
            <a:ext cx="236846" cy="273805"/>
            <a:chOff x="1346904" y="2297945"/>
            <a:chExt cx="236846" cy="273805"/>
          </a:xfrm>
        </p:grpSpPr>
        <p:sp>
          <p:nvSpPr>
            <p:cNvPr id="639" name="Google Shape;639;p66"/>
            <p:cNvSpPr/>
            <p:nvPr/>
          </p:nvSpPr>
          <p:spPr>
            <a:xfrm>
              <a:off x="1361750" y="2349750"/>
              <a:ext cx="222000" cy="222000"/>
            </a:xfrm>
            <a:prstGeom prst="ellipse">
              <a:avLst/>
            </a:prstGeom>
            <a:solidFill>
              <a:srgbClr val="FF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66"/>
            <p:cNvSpPr txBox="1"/>
            <p:nvPr/>
          </p:nvSpPr>
          <p:spPr>
            <a:xfrm>
              <a:off x="1346904" y="2297945"/>
              <a:ext cx="222000" cy="22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900">
                  <a:solidFill>
                    <a:srgbClr val="FFFFFF"/>
                  </a:solidFill>
                </a:rPr>
                <a:t>2</a:t>
              </a:r>
              <a:endParaRPr sz="900">
                <a:solidFill>
                  <a:srgbClr val="FFFFFF"/>
                </a:solidFill>
              </a:endParaRPr>
            </a:p>
          </p:txBody>
        </p:sp>
      </p:grpSp>
      <p:cxnSp>
        <p:nvCxnSpPr>
          <p:cNvPr id="641" name="Google Shape;641;p66"/>
          <p:cNvCxnSpPr>
            <a:stCxn id="633" idx="2"/>
            <a:endCxn id="640" idx="1"/>
          </p:cNvCxnSpPr>
          <p:nvPr/>
        </p:nvCxnSpPr>
        <p:spPr>
          <a:xfrm>
            <a:off x="972151" y="2062344"/>
            <a:ext cx="1004100" cy="3465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lgDash"/>
            <a:round/>
            <a:headEnd len="med" w="med" type="none"/>
            <a:tailEnd len="med" w="med" type="triangle"/>
          </a:ln>
        </p:spPr>
      </p:cxnSp>
      <p:grpSp>
        <p:nvGrpSpPr>
          <p:cNvPr id="642" name="Google Shape;642;p66"/>
          <p:cNvGrpSpPr/>
          <p:nvPr/>
        </p:nvGrpSpPr>
        <p:grpSpPr>
          <a:xfrm>
            <a:off x="4763075" y="1534748"/>
            <a:ext cx="236846" cy="273805"/>
            <a:chOff x="1346904" y="2297945"/>
            <a:chExt cx="236846" cy="273805"/>
          </a:xfrm>
        </p:grpSpPr>
        <p:sp>
          <p:nvSpPr>
            <p:cNvPr id="643" name="Google Shape;643;p66"/>
            <p:cNvSpPr/>
            <p:nvPr/>
          </p:nvSpPr>
          <p:spPr>
            <a:xfrm>
              <a:off x="1361750" y="2349750"/>
              <a:ext cx="222000" cy="222000"/>
            </a:xfrm>
            <a:prstGeom prst="ellipse">
              <a:avLst/>
            </a:prstGeom>
            <a:solidFill>
              <a:srgbClr val="FF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66"/>
            <p:cNvSpPr txBox="1"/>
            <p:nvPr/>
          </p:nvSpPr>
          <p:spPr>
            <a:xfrm>
              <a:off x="1346904" y="2297945"/>
              <a:ext cx="222000" cy="22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900">
                  <a:solidFill>
                    <a:srgbClr val="FFFFFF"/>
                  </a:solidFill>
                </a:rPr>
                <a:t>4</a:t>
              </a:r>
              <a:endParaRPr sz="900">
                <a:solidFill>
                  <a:srgbClr val="FFFFFF"/>
                </a:solidFill>
              </a:endParaRPr>
            </a:p>
          </p:txBody>
        </p:sp>
      </p:grpSp>
      <p:cxnSp>
        <p:nvCxnSpPr>
          <p:cNvPr id="645" name="Google Shape;645;p66"/>
          <p:cNvCxnSpPr>
            <a:endCxn id="644" idx="1"/>
          </p:cNvCxnSpPr>
          <p:nvPr/>
        </p:nvCxnSpPr>
        <p:spPr>
          <a:xfrm flipH="1" rot="10800000">
            <a:off x="3345275" y="1645748"/>
            <a:ext cx="1417800" cy="3630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67"/>
          <p:cNvSpPr txBox="1"/>
          <p:nvPr/>
        </p:nvSpPr>
        <p:spPr>
          <a:xfrm>
            <a:off x="4572000" y="1916725"/>
            <a:ext cx="4137300" cy="2852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A2A2A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651" name="Google Shape;651;p67"/>
          <p:cNvSpPr txBox="1"/>
          <p:nvPr/>
        </p:nvSpPr>
        <p:spPr>
          <a:xfrm>
            <a:off x="4572000" y="1582225"/>
            <a:ext cx="4137300" cy="3345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rgbClr val="A2A2A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메인 하단의 오늘 HOT콕 영역</a:t>
            </a:r>
            <a:r>
              <a:rPr lang="ko" sz="1000"/>
              <a:t> HTML</a:t>
            </a:r>
            <a:endParaRPr sz="1000"/>
          </a:p>
        </p:txBody>
      </p:sp>
      <p:sp>
        <p:nvSpPr>
          <p:cNvPr id="652" name="Google Shape;652;p67"/>
          <p:cNvSpPr txBox="1"/>
          <p:nvPr/>
        </p:nvSpPr>
        <p:spPr>
          <a:xfrm>
            <a:off x="575550" y="836300"/>
            <a:ext cx="7992900" cy="3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</a:rPr>
              <a:t>2.4 탐색 가능 &gt; 2.4.3 포커스 순서 : 메인 하단의 HOT PICK! 기획전 영역 코드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653" name="Google Shape;653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8850" y="2009974"/>
            <a:ext cx="3593324" cy="266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4" name="Google Shape;654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7802" y="1773133"/>
            <a:ext cx="3940409" cy="2985525"/>
          </a:xfrm>
          <a:prstGeom prst="rect">
            <a:avLst/>
          </a:prstGeom>
          <a:noFill/>
          <a:ln>
            <a:noFill/>
          </a:ln>
        </p:spPr>
      </p:pic>
      <p:sp>
        <p:nvSpPr>
          <p:cNvPr id="655" name="Google Shape;655;p67"/>
          <p:cNvSpPr txBox="1"/>
          <p:nvPr/>
        </p:nvSpPr>
        <p:spPr>
          <a:xfrm>
            <a:off x="2213100" y="2093850"/>
            <a:ext cx="2042400" cy="246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A2A2A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750">
                <a:solidFill>
                  <a:srgbClr val="A2A2A2"/>
                </a:solidFill>
              </a:rPr>
              <a:t>탭 네비게이션 메뉴</a:t>
            </a:r>
            <a:r>
              <a:rPr lang="ko" sz="750">
                <a:solidFill>
                  <a:srgbClr val="A2A2A2"/>
                </a:solidFill>
              </a:rPr>
              <a:t>에 SCRIPT 이벤트 할당</a:t>
            </a:r>
            <a:endParaRPr sz="750">
              <a:solidFill>
                <a:srgbClr val="A2A2A2"/>
              </a:solidFill>
            </a:endParaRPr>
          </a:p>
        </p:txBody>
      </p:sp>
      <p:cxnSp>
        <p:nvCxnSpPr>
          <p:cNvPr id="656" name="Google Shape;656;p67"/>
          <p:cNvCxnSpPr>
            <a:stCxn id="655" idx="3"/>
          </p:cNvCxnSpPr>
          <p:nvPr/>
        </p:nvCxnSpPr>
        <p:spPr>
          <a:xfrm>
            <a:off x="4255500" y="2217300"/>
            <a:ext cx="865800" cy="395100"/>
          </a:xfrm>
          <a:prstGeom prst="straightConnector1">
            <a:avLst/>
          </a:prstGeom>
          <a:noFill/>
          <a:ln cap="flat" cmpd="sng" w="9525">
            <a:solidFill>
              <a:srgbClr val="A2A2A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68"/>
          <p:cNvSpPr txBox="1"/>
          <p:nvPr/>
        </p:nvSpPr>
        <p:spPr>
          <a:xfrm>
            <a:off x="575550" y="836300"/>
            <a:ext cx="7992900" cy="3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FFFF"/>
                </a:solidFill>
              </a:rPr>
              <a:t>2.4 탐색 가능 &gt; </a:t>
            </a:r>
            <a:r>
              <a:rPr lang="ko">
                <a:solidFill>
                  <a:srgbClr val="FFFFFF"/>
                </a:solidFill>
              </a:rPr>
              <a:t>2.4.4 링크 목적 : 문맥상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662" name="Google Shape;662;p68"/>
          <p:cNvSpPr txBox="1"/>
          <p:nvPr/>
        </p:nvSpPr>
        <p:spPr>
          <a:xfrm>
            <a:off x="4917670" y="1532584"/>
            <a:ext cx="3845100" cy="3339300"/>
          </a:xfrm>
          <a:prstGeom prst="rect">
            <a:avLst/>
          </a:prstGeom>
          <a:noFill/>
          <a:ln cap="flat" cmpd="sng" w="9525">
            <a:solidFill>
              <a:srgbClr val="A2A2A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 sz="900"/>
              <a:t>How to Meet Link Purpose : In Context</a:t>
            </a:r>
            <a:endParaRPr sz="9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/>
              <a:t>사용자에 의해 다양하게 해석될 수 있는 링크 목적인 경우를 제외하고 각각의 링크는 독립적인 링크 텍스트 또는 링크 텍스트와 함께 제공된 프로그램 방식의 문맥에 의해서 그 목적을 알 수 있어야 한다.</a:t>
            </a:r>
            <a:endParaRPr sz="700"/>
          </a:p>
        </p:txBody>
      </p:sp>
      <p:sp>
        <p:nvSpPr>
          <p:cNvPr id="663" name="Google Shape;663;p68"/>
          <p:cNvSpPr txBox="1"/>
          <p:nvPr/>
        </p:nvSpPr>
        <p:spPr>
          <a:xfrm>
            <a:off x="256175" y="1373299"/>
            <a:ext cx="4315800" cy="2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u="sng">
                <a:solidFill>
                  <a:srgbClr val="3C78D8"/>
                </a:solidFill>
                <a:hlinkClick r:id="rId3"/>
              </a:rPr>
              <a:t>https://www.w3.org/WAI/WCAG21/Understanding/link-purpose-in-context</a:t>
            </a:r>
            <a:endParaRPr b="1" sz="900">
              <a:solidFill>
                <a:srgbClr val="3C78D8"/>
              </a:solidFill>
            </a:endParaRPr>
          </a:p>
        </p:txBody>
      </p:sp>
      <p:sp>
        <p:nvSpPr>
          <p:cNvPr id="664" name="Google Shape;664;p68"/>
          <p:cNvSpPr txBox="1"/>
          <p:nvPr/>
        </p:nvSpPr>
        <p:spPr>
          <a:xfrm>
            <a:off x="4908052" y="1420950"/>
            <a:ext cx="688200" cy="211500"/>
          </a:xfrm>
          <a:prstGeom prst="rect">
            <a:avLst/>
          </a:prstGeom>
          <a:solidFill>
            <a:srgbClr val="A2A2A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FFFFFF"/>
                </a:solidFill>
              </a:rPr>
              <a:t>Level A</a:t>
            </a:r>
            <a:endParaRPr b="1" sz="1000">
              <a:solidFill>
                <a:srgbClr val="FFFFFF"/>
              </a:solidFill>
            </a:endParaRPr>
          </a:p>
        </p:txBody>
      </p:sp>
      <p:pic>
        <p:nvPicPr>
          <p:cNvPr id="665" name="Google Shape;665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5550" y="1980550"/>
            <a:ext cx="4427624" cy="2894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69"/>
          <p:cNvSpPr txBox="1"/>
          <p:nvPr/>
        </p:nvSpPr>
        <p:spPr>
          <a:xfrm>
            <a:off x="575550" y="836300"/>
            <a:ext cx="7992900" cy="3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</a:rPr>
              <a:t>2.4 탐색 가능 &gt; 2.4.4 링크 목적 : 컨텍스트 : 3차 카테고리 상품리스트 노출 버튼 이용 방법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71" name="Google Shape;671;p69"/>
          <p:cNvSpPr txBox="1"/>
          <p:nvPr/>
        </p:nvSpPr>
        <p:spPr>
          <a:xfrm>
            <a:off x="6638450" y="1783525"/>
            <a:ext cx="2242500" cy="2852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A2A2A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- 3차 카테고리에는 많은 상품들을 편하게 볼 수 있도록 사용자들의 편의를 위하여 상품 리스트 보기 옵션 버튼이 따로 제공되고 있습니다. </a:t>
            </a:r>
            <a:endParaRPr sz="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- 두 개의 버튼 중 왼쪽 버튼을 누르면, 상품 하나당 한 줄을 차지하도록 리스트의 UI가 바뀝니다.</a:t>
            </a:r>
            <a:endParaRPr sz="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00">
                <a:solidFill>
                  <a:schemeClr val="dk1"/>
                </a:solidFill>
              </a:rPr>
              <a:t>- 두 개의 버튼 중 오른쪽 버튼을 누르면, 한 줄에 상품 4개가 노출되도록 리스트의 UI가 바뀝니다.</a:t>
            </a:r>
            <a:endParaRPr sz="800"/>
          </a:p>
        </p:txBody>
      </p:sp>
      <p:sp>
        <p:nvSpPr>
          <p:cNvPr id="672" name="Google Shape;672;p69"/>
          <p:cNvSpPr txBox="1"/>
          <p:nvPr/>
        </p:nvSpPr>
        <p:spPr>
          <a:xfrm>
            <a:off x="6638450" y="1449025"/>
            <a:ext cx="2242500" cy="3345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rgbClr val="A2A2A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/>
              <a:t>3차 카테고리 상품리스트 노출 버튼 </a:t>
            </a:r>
            <a:endParaRPr sz="900"/>
          </a:p>
        </p:txBody>
      </p:sp>
      <p:pic>
        <p:nvPicPr>
          <p:cNvPr id="673" name="Google Shape;673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775" y="1591475"/>
            <a:ext cx="5964751" cy="3044750"/>
          </a:xfrm>
          <a:prstGeom prst="rect">
            <a:avLst/>
          </a:prstGeom>
          <a:noFill/>
          <a:ln>
            <a:noFill/>
          </a:ln>
        </p:spPr>
      </p:pic>
      <p:sp>
        <p:nvSpPr>
          <p:cNvPr id="674" name="Google Shape;674;p69"/>
          <p:cNvSpPr/>
          <p:nvPr/>
        </p:nvSpPr>
        <p:spPr>
          <a:xfrm>
            <a:off x="5750354" y="3071299"/>
            <a:ext cx="559200" cy="3774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70"/>
          <p:cNvSpPr txBox="1"/>
          <p:nvPr/>
        </p:nvSpPr>
        <p:spPr>
          <a:xfrm>
            <a:off x="4572000" y="1916725"/>
            <a:ext cx="4137300" cy="2852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A2A2A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680" name="Google Shape;680;p70"/>
          <p:cNvSpPr txBox="1"/>
          <p:nvPr/>
        </p:nvSpPr>
        <p:spPr>
          <a:xfrm>
            <a:off x="4572000" y="1582225"/>
            <a:ext cx="4137300" cy="3345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rgbClr val="A2A2A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HTML</a:t>
            </a:r>
            <a:endParaRPr sz="1000"/>
          </a:p>
        </p:txBody>
      </p:sp>
      <p:sp>
        <p:nvSpPr>
          <p:cNvPr id="681" name="Google Shape;681;p70"/>
          <p:cNvSpPr txBox="1"/>
          <p:nvPr/>
        </p:nvSpPr>
        <p:spPr>
          <a:xfrm>
            <a:off x="575550" y="836300"/>
            <a:ext cx="7992900" cy="3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</a:rPr>
              <a:t>2.4 탐색 가능 &gt; 2.4.4 링크 목적 : 컨텍스트  : 3차 카테고리 상품리스트 노출 버튼 코드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682" name="Google Shape;682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6150" y="2712375"/>
            <a:ext cx="3909000" cy="921850"/>
          </a:xfrm>
          <a:prstGeom prst="rect">
            <a:avLst/>
          </a:prstGeom>
          <a:noFill/>
          <a:ln>
            <a:noFill/>
          </a:ln>
        </p:spPr>
      </p:pic>
      <p:sp>
        <p:nvSpPr>
          <p:cNvPr id="683" name="Google Shape;683;p70"/>
          <p:cNvSpPr/>
          <p:nvPr/>
        </p:nvSpPr>
        <p:spPr>
          <a:xfrm>
            <a:off x="1339725" y="2242550"/>
            <a:ext cx="1646700" cy="510600"/>
          </a:xfrm>
          <a:prstGeom prst="wedgeRoundRectCallout">
            <a:avLst>
              <a:gd fmla="val 232677" name="adj1"/>
              <a:gd fmla="val 113758" name="adj2"/>
              <a:gd fmla="val 0" name="adj3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/>
              <a:t>title = “리스트형 보기”</a:t>
            </a:r>
            <a:endParaRPr sz="900"/>
          </a:p>
        </p:txBody>
      </p:sp>
      <p:sp>
        <p:nvSpPr>
          <p:cNvPr id="684" name="Google Shape;684;p70"/>
          <p:cNvSpPr txBox="1"/>
          <p:nvPr/>
        </p:nvSpPr>
        <p:spPr>
          <a:xfrm>
            <a:off x="1045575" y="2864075"/>
            <a:ext cx="2235000" cy="122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/>
              <a:t>타이틀 속성 제공으로 해당 링크 요소의 기능 정보를 제공하고 있습니다.</a:t>
            </a:r>
            <a:endParaRPr sz="90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71"/>
          <p:cNvSpPr txBox="1"/>
          <p:nvPr/>
        </p:nvSpPr>
        <p:spPr>
          <a:xfrm>
            <a:off x="575550" y="836300"/>
            <a:ext cx="7992900" cy="3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FFFF"/>
                </a:solidFill>
              </a:rPr>
              <a:t>2.4 탐색 가능 &gt; </a:t>
            </a:r>
            <a:r>
              <a:rPr lang="ko">
                <a:solidFill>
                  <a:srgbClr val="FFFFFF"/>
                </a:solidFill>
              </a:rPr>
              <a:t>2.4.5 다양한 방법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690" name="Google Shape;690;p71"/>
          <p:cNvSpPr txBox="1"/>
          <p:nvPr/>
        </p:nvSpPr>
        <p:spPr>
          <a:xfrm>
            <a:off x="4917670" y="1532584"/>
            <a:ext cx="3845100" cy="3339300"/>
          </a:xfrm>
          <a:prstGeom prst="rect">
            <a:avLst/>
          </a:prstGeom>
          <a:noFill/>
          <a:ln cap="flat" cmpd="sng" w="9525">
            <a:solidFill>
              <a:srgbClr val="A2A2A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 sz="900"/>
              <a:t>How to Meet Multiple Ways</a:t>
            </a:r>
            <a:endParaRPr sz="9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/>
              <a:t>웹 페이지가 어떤 프로세스의 결과나 단계인 경우를 제외하고, 일련의 웹 페이지 모음 내에서 웹 페이지의 위치를 찾는 방법이 하나 이상 있다. </a:t>
            </a:r>
            <a:endParaRPr sz="700"/>
          </a:p>
        </p:txBody>
      </p:sp>
      <p:sp>
        <p:nvSpPr>
          <p:cNvPr id="691" name="Google Shape;691;p71"/>
          <p:cNvSpPr txBox="1"/>
          <p:nvPr/>
        </p:nvSpPr>
        <p:spPr>
          <a:xfrm>
            <a:off x="256175" y="1373299"/>
            <a:ext cx="4315800" cy="2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u="sng">
                <a:solidFill>
                  <a:srgbClr val="3C78D8"/>
                </a:solidFill>
                <a:hlinkClick r:id="rId3"/>
              </a:rPr>
              <a:t>https://www.w3.org/WAI/WCAG21/Understanding/multiple-ways</a:t>
            </a:r>
            <a:endParaRPr b="1" sz="900">
              <a:solidFill>
                <a:srgbClr val="3C78D8"/>
              </a:solidFill>
            </a:endParaRPr>
          </a:p>
        </p:txBody>
      </p:sp>
      <p:sp>
        <p:nvSpPr>
          <p:cNvPr id="692" name="Google Shape;692;p71"/>
          <p:cNvSpPr txBox="1"/>
          <p:nvPr/>
        </p:nvSpPr>
        <p:spPr>
          <a:xfrm>
            <a:off x="4908050" y="1420950"/>
            <a:ext cx="819300" cy="211500"/>
          </a:xfrm>
          <a:prstGeom prst="rect">
            <a:avLst/>
          </a:prstGeom>
          <a:solidFill>
            <a:srgbClr val="A2A2A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FFFFFF"/>
                </a:solidFill>
              </a:rPr>
              <a:t>Level AA</a:t>
            </a:r>
            <a:endParaRPr b="1" sz="1000">
              <a:solidFill>
                <a:srgbClr val="FFFFFF"/>
              </a:solidFill>
            </a:endParaRPr>
          </a:p>
        </p:txBody>
      </p:sp>
      <p:pic>
        <p:nvPicPr>
          <p:cNvPr id="693" name="Google Shape;693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0450" y="1887800"/>
            <a:ext cx="4315799" cy="2987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8"/>
          <p:cNvSpPr txBox="1"/>
          <p:nvPr/>
        </p:nvSpPr>
        <p:spPr>
          <a:xfrm>
            <a:off x="731850" y="1708825"/>
            <a:ext cx="7680300" cy="28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666666"/>
                </a:solidFill>
              </a:rPr>
              <a:t>WCAG (Web Content Accessibility Guidelines) 2.1은 웹 콘텐츠의 접근성을 향상시키기 위한 권고안이다.</a:t>
            </a:r>
            <a:endParaRPr b="1" sz="1000"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/>
              <a:t>이 지침을 준수 하면 전맹, 저시력, 청각 장애, 청각 손실, 운동 장애, 언어 장애, 감광성 등의 장애뿐 아니라 학습 장애와 인지 장애 등 </a:t>
            </a:r>
            <a:r>
              <a:rPr b="1" lang="ko" sz="900">
                <a:solidFill>
                  <a:srgbClr val="6FA8DC"/>
                </a:solidFill>
              </a:rPr>
              <a:t>다양한 장애가 있는 사람들이 좀 더 쉽게 콘텐츠 에 접근 할 수</a:t>
            </a:r>
            <a:r>
              <a:rPr lang="ko" sz="900"/>
              <a:t> 있게 된다. 다만, 이 권고안의 지침을 준수하더라도 그러한 장애가 있는 사람들의 모든 사용자 요구를 만족할 수는 없다. 이 지침은 데스크톱과 랩톱, 태블릿, 모바일 기기에서 웹 콘텐츠의 접 근성을 다룬다. </a:t>
            </a:r>
            <a:r>
              <a:rPr b="1" lang="ko" sz="900">
                <a:solidFill>
                  <a:srgbClr val="F6B26B"/>
                </a:solidFill>
              </a:rPr>
              <a:t>지침을 준수하면 일반적으로 웹 콘텐츠의 사용성도 향상된다.</a:t>
            </a:r>
            <a:r>
              <a:rPr lang="ko" sz="900"/>
              <a:t> WCAG 2.1 적합 기준은 테스트 가능한 항목으로 작성됐으며, 특정 기술에 좌우되지 않는다. 적합 기준 해석에 관한 일반적인 정보 및 특정 기술에서의 적합 기준 만족에 관한 설명은 별도의 문서에서 제공한다. WCAG 기술 자료 및 교육 자료에 관한 소개와 링크는 Web Content Accessibility Guidelines (WCAG) Overview를 참고한다. WCAG 2.1은 2008년 12월 W3C Recommendation으로 발행된 Web Content Accessibility Guidelines 2.0 [WCAG 2.0]을 기반으로 보완한 버전이다. WCAG 2.1을 준수하는 콘텐츠는 WCAG 2.0 역시 준수한다. WG에 따르면, WCAG 2.1에서는 WCAG 2.0을 준수해야 하는 정책에 관한 대체 수단 을 제공하고자 한다. WCAG 2.1이 발표됐어도 WCAG 2.0이 더 이상 사용되지 않거나 WCAG 2.1이 WCAG 2.0을 대체하지는 않는다. W3C는 WCAG 2.0을 W3C 권고안으로 유지하면서, WCAG 2.1의 사용을 장려해 향후 접근성의 적용 가능성을 극대화하고자 한다. 또한, W3C는 웹 접근성 정책을 개발 하거나 수정할 때 WCAG의 가장 최신 버전을 사용하도록 장려한다</a:t>
            </a:r>
            <a:endParaRPr sz="900"/>
          </a:p>
        </p:txBody>
      </p:sp>
      <p:sp>
        <p:nvSpPr>
          <p:cNvPr id="105" name="Google Shape;105;p18"/>
          <p:cNvSpPr txBox="1"/>
          <p:nvPr/>
        </p:nvSpPr>
        <p:spPr>
          <a:xfrm>
            <a:off x="575550" y="836300"/>
            <a:ext cx="7992900" cy="3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FFFF"/>
                </a:solidFill>
              </a:rPr>
              <a:t>WCAG 이란?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72"/>
          <p:cNvSpPr txBox="1"/>
          <p:nvPr/>
        </p:nvSpPr>
        <p:spPr>
          <a:xfrm>
            <a:off x="575550" y="836300"/>
            <a:ext cx="7992900" cy="3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lt1"/>
                </a:solidFill>
              </a:rPr>
              <a:t>2.4 탐색 가능 &gt; 2.4.5 다양한 방법 : 본문 바로가기 및 주메뉴 바로가기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99" name="Google Shape;699;p72"/>
          <p:cNvSpPr txBox="1"/>
          <p:nvPr/>
        </p:nvSpPr>
        <p:spPr>
          <a:xfrm>
            <a:off x="6638450" y="1783525"/>
            <a:ext cx="2242500" cy="2852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A2A2A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- </a:t>
            </a:r>
            <a:r>
              <a:rPr lang="ko" sz="800"/>
              <a:t>해당 버튼은 반복되는 블록영역을 건너 뛸 수 있도록 제공되고 있습니다. </a:t>
            </a:r>
            <a:endParaRPr sz="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-  본</a:t>
            </a:r>
            <a:r>
              <a:rPr lang="ko" sz="800"/>
              <a:t>문의 시작 부분이나 주 메뉴 버튼으로 직접적 초점 이동이 가능하게 해주는 기능입니다. </a:t>
            </a:r>
            <a:endParaRPr sz="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- 이는 본문과 주 메뉴라는 특정 위치의 컨텐츠로 직접적 접근을 가능하도록 해주</a:t>
            </a:r>
            <a:r>
              <a:rPr lang="ko" sz="800"/>
              <a:t>기 때문에, 전체 사용자의 웹 접근성을 높여 줄 뿐만 아니라 WACG 2.4.5 다양한 방법을 만족시킨다고 볼 수 있습니다. </a:t>
            </a:r>
            <a:endParaRPr sz="800"/>
          </a:p>
        </p:txBody>
      </p:sp>
      <p:sp>
        <p:nvSpPr>
          <p:cNvPr id="700" name="Google Shape;700;p72"/>
          <p:cNvSpPr txBox="1"/>
          <p:nvPr/>
        </p:nvSpPr>
        <p:spPr>
          <a:xfrm>
            <a:off x="6638450" y="1449025"/>
            <a:ext cx="2242500" cy="3345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rgbClr val="A2A2A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롯데마트 주메뉴 바로가기</a:t>
            </a:r>
            <a:endParaRPr sz="1000"/>
          </a:p>
        </p:txBody>
      </p:sp>
      <p:pic>
        <p:nvPicPr>
          <p:cNvPr id="701" name="Google Shape;701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4053" y="2427775"/>
            <a:ext cx="5167249" cy="220845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72"/>
          <p:cNvSpPr/>
          <p:nvPr/>
        </p:nvSpPr>
        <p:spPr>
          <a:xfrm>
            <a:off x="1935725" y="1449042"/>
            <a:ext cx="2530800" cy="753000"/>
          </a:xfrm>
          <a:prstGeom prst="wedgeRoundRectCallout">
            <a:avLst>
              <a:gd fmla="val -90225" name="adj1"/>
              <a:gd fmla="val 80914" name="adj2"/>
              <a:gd fmla="val 0" name="adj3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03" name="Google Shape;703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13830" y="1633954"/>
            <a:ext cx="917301" cy="391069"/>
          </a:xfrm>
          <a:prstGeom prst="rect">
            <a:avLst/>
          </a:prstGeom>
          <a:noFill/>
          <a:ln>
            <a:noFill/>
          </a:ln>
        </p:spPr>
      </p:pic>
      <p:pic>
        <p:nvPicPr>
          <p:cNvPr id="704" name="Google Shape;704;p7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15289" y="1625973"/>
            <a:ext cx="917301" cy="399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73"/>
          <p:cNvSpPr txBox="1"/>
          <p:nvPr/>
        </p:nvSpPr>
        <p:spPr>
          <a:xfrm>
            <a:off x="4572000" y="1916725"/>
            <a:ext cx="4137300" cy="2852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A2A2A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710" name="Google Shape;710;p73"/>
          <p:cNvSpPr txBox="1"/>
          <p:nvPr/>
        </p:nvSpPr>
        <p:spPr>
          <a:xfrm>
            <a:off x="575550" y="836300"/>
            <a:ext cx="7992900" cy="3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lt1"/>
                </a:solidFill>
              </a:rPr>
              <a:t>2.4 탐색 가능 &gt; 2.4.5 다양한 방법 : 본문 바로가기 및 주메뉴 바로가기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711" name="Google Shape;711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8800" y="2419350"/>
            <a:ext cx="3463700" cy="1414875"/>
          </a:xfrm>
          <a:prstGeom prst="rect">
            <a:avLst/>
          </a:prstGeom>
          <a:noFill/>
          <a:ln>
            <a:noFill/>
          </a:ln>
        </p:spPr>
      </p:pic>
      <p:sp>
        <p:nvSpPr>
          <p:cNvPr id="712" name="Google Shape;712;p73"/>
          <p:cNvSpPr txBox="1"/>
          <p:nvPr/>
        </p:nvSpPr>
        <p:spPr>
          <a:xfrm>
            <a:off x="4572000" y="1582225"/>
            <a:ext cx="4137300" cy="3345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rgbClr val="A2A2A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롯데마트 반복영역 건너뛰기 버튼 코드</a:t>
            </a:r>
            <a:endParaRPr sz="1000"/>
          </a:p>
        </p:txBody>
      </p:sp>
      <p:sp>
        <p:nvSpPr>
          <p:cNvPr id="713" name="Google Shape;713;p73"/>
          <p:cNvSpPr/>
          <p:nvPr/>
        </p:nvSpPr>
        <p:spPr>
          <a:xfrm>
            <a:off x="1339725" y="2242550"/>
            <a:ext cx="1646700" cy="510600"/>
          </a:xfrm>
          <a:prstGeom prst="wedgeRoundRectCallout">
            <a:avLst>
              <a:gd fmla="val 192230" name="adj1"/>
              <a:gd fmla="val 196377" name="adj2"/>
              <a:gd fmla="val 0" name="adj3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href = ”#contents”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href = ”#gnbScrollFixed”</a:t>
            </a:r>
            <a:endParaRPr sz="1000"/>
          </a:p>
        </p:txBody>
      </p:sp>
      <p:sp>
        <p:nvSpPr>
          <p:cNvPr id="714" name="Google Shape;714;p73"/>
          <p:cNvSpPr txBox="1"/>
          <p:nvPr/>
        </p:nvSpPr>
        <p:spPr>
          <a:xfrm>
            <a:off x="710475" y="2812250"/>
            <a:ext cx="2989800" cy="122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/>
              <a:t>id가 contents 인 영역과 gnbScrollFixed 인 영역, 두 가지 건너뛰기 옵션을 제공하고 있습니다.</a:t>
            </a:r>
            <a:endParaRPr sz="900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74"/>
          <p:cNvSpPr txBox="1"/>
          <p:nvPr/>
        </p:nvSpPr>
        <p:spPr>
          <a:xfrm>
            <a:off x="575550" y="836300"/>
            <a:ext cx="7992900" cy="3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lt1"/>
                </a:solidFill>
              </a:rPr>
              <a:t>2.4 탐색 가능 &gt; 2.4.5 다양한 방법 : 전체 카테고리 메뉴 내 ESC 키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720" name="Google Shape;720;p74"/>
          <p:cNvSpPr txBox="1"/>
          <p:nvPr/>
        </p:nvSpPr>
        <p:spPr>
          <a:xfrm>
            <a:off x="6638450" y="1783525"/>
            <a:ext cx="2242500" cy="2852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A2A2A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- 전체 카테고리는 3차까지 중첩 메뉴로, 마트 사이트 내의 모든 카테고리 페이지를 한 눈에 확인할 수 있도록 구성되어 있습니다. </a:t>
            </a:r>
            <a:endParaRPr sz="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- </a:t>
            </a:r>
            <a:r>
              <a:rPr lang="ko" sz="800"/>
              <a:t>매우 많은 컨텐츠를 포함하고 있어, 일단 한 번 진입하면 마지막 요소나 첫 번째 요소로 빠져 나올 때까지 많은 시간이 소요 됩니다. </a:t>
            </a:r>
            <a:endParaRPr sz="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- 때문에 전체 카테고리 내 요소에 초점이 머물러 있을 시에 ESC 키를 누르면 전체 카테고리 버튼으로 즉시 초점이 이동 되도록 추가 기능을 제공하도록 만들었습니다.</a:t>
            </a:r>
            <a:endParaRPr sz="800"/>
          </a:p>
        </p:txBody>
      </p:sp>
      <p:sp>
        <p:nvSpPr>
          <p:cNvPr id="721" name="Google Shape;721;p74"/>
          <p:cNvSpPr txBox="1"/>
          <p:nvPr/>
        </p:nvSpPr>
        <p:spPr>
          <a:xfrm>
            <a:off x="6638450" y="1449025"/>
            <a:ext cx="2242500" cy="3345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rgbClr val="A2A2A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전체 카테고리 메뉴 내 ESC 키</a:t>
            </a:r>
            <a:endParaRPr sz="1000"/>
          </a:p>
        </p:txBody>
      </p:sp>
      <p:pic>
        <p:nvPicPr>
          <p:cNvPr id="722" name="Google Shape;722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5224" y="1482550"/>
            <a:ext cx="5971113" cy="3153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75"/>
          <p:cNvSpPr txBox="1"/>
          <p:nvPr/>
        </p:nvSpPr>
        <p:spPr>
          <a:xfrm>
            <a:off x="575550" y="836300"/>
            <a:ext cx="7992900" cy="3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lt1"/>
                </a:solidFill>
              </a:rPr>
              <a:t>2.4 탐색 가능 &gt; 2.4.5 다양한 방법 : 전체 카테고리 메뉴 내 ESC 키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728" name="Google Shape;728;p75"/>
          <p:cNvSpPr txBox="1"/>
          <p:nvPr/>
        </p:nvSpPr>
        <p:spPr>
          <a:xfrm>
            <a:off x="6638450" y="1783525"/>
            <a:ext cx="2242500" cy="2852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A2A2A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- 전체 카테고리 내부의 그 어떤 요소던 상관없이 초점이 머물러 있는 상태에서 ESC 키를 누르면 패널이 닫히며 전체 카테고리 버튼으로 초점이 이동됩니다. </a:t>
            </a:r>
            <a:endParaRPr sz="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- 다시 패널을 열고 전체 카테고리 메뉴 탐색을 하고 싶다면, 전체 카테고리 버튼이 초점을 받은 상태에서 ENTER 키를 눌러 줍니다. </a:t>
            </a:r>
            <a:endParaRPr sz="800"/>
          </a:p>
        </p:txBody>
      </p:sp>
      <p:sp>
        <p:nvSpPr>
          <p:cNvPr id="729" name="Google Shape;729;p75"/>
          <p:cNvSpPr txBox="1"/>
          <p:nvPr/>
        </p:nvSpPr>
        <p:spPr>
          <a:xfrm>
            <a:off x="6638450" y="1449025"/>
            <a:ext cx="2242500" cy="3345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rgbClr val="A2A2A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전체 카테고리 메뉴 내 ESC 키</a:t>
            </a:r>
            <a:endParaRPr sz="1000"/>
          </a:p>
        </p:txBody>
      </p:sp>
      <p:pic>
        <p:nvPicPr>
          <p:cNvPr id="730" name="Google Shape;730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5224" y="1482550"/>
            <a:ext cx="5971113" cy="3153675"/>
          </a:xfrm>
          <a:prstGeom prst="rect">
            <a:avLst/>
          </a:prstGeom>
          <a:noFill/>
          <a:ln>
            <a:noFill/>
          </a:ln>
        </p:spPr>
      </p:pic>
      <p:sp>
        <p:nvSpPr>
          <p:cNvPr id="731" name="Google Shape;731;p75"/>
          <p:cNvSpPr/>
          <p:nvPr/>
        </p:nvSpPr>
        <p:spPr>
          <a:xfrm>
            <a:off x="392250" y="1813175"/>
            <a:ext cx="5853900" cy="27531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32" name="Google Shape;732;p75"/>
          <p:cNvGrpSpPr/>
          <p:nvPr/>
        </p:nvGrpSpPr>
        <p:grpSpPr>
          <a:xfrm>
            <a:off x="2508851" y="2564344"/>
            <a:ext cx="236846" cy="273805"/>
            <a:chOff x="1346904" y="2297945"/>
            <a:chExt cx="236846" cy="273805"/>
          </a:xfrm>
        </p:grpSpPr>
        <p:sp>
          <p:nvSpPr>
            <p:cNvPr id="733" name="Google Shape;733;p75"/>
            <p:cNvSpPr/>
            <p:nvPr/>
          </p:nvSpPr>
          <p:spPr>
            <a:xfrm>
              <a:off x="1361750" y="2349750"/>
              <a:ext cx="222000" cy="222000"/>
            </a:xfrm>
            <a:prstGeom prst="ellipse">
              <a:avLst/>
            </a:prstGeom>
            <a:solidFill>
              <a:srgbClr val="FF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75"/>
            <p:cNvSpPr txBox="1"/>
            <p:nvPr/>
          </p:nvSpPr>
          <p:spPr>
            <a:xfrm>
              <a:off x="1346904" y="2297945"/>
              <a:ext cx="222000" cy="22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900">
                  <a:solidFill>
                    <a:srgbClr val="FFFFFF"/>
                  </a:solidFill>
                </a:rPr>
                <a:t>1</a:t>
              </a:r>
              <a:endParaRPr sz="900">
                <a:solidFill>
                  <a:srgbClr val="FFFFFF"/>
                </a:solidFill>
              </a:endParaRPr>
            </a:p>
          </p:txBody>
        </p:sp>
      </p:grpSp>
      <p:cxnSp>
        <p:nvCxnSpPr>
          <p:cNvPr id="735" name="Google Shape;735;p75"/>
          <p:cNvCxnSpPr/>
          <p:nvPr/>
        </p:nvCxnSpPr>
        <p:spPr>
          <a:xfrm rot="10800000">
            <a:off x="448454" y="1624445"/>
            <a:ext cx="2082600" cy="10842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736" name="Google Shape;736;p75"/>
          <p:cNvGrpSpPr/>
          <p:nvPr/>
        </p:nvGrpSpPr>
        <p:grpSpPr>
          <a:xfrm>
            <a:off x="211604" y="1350645"/>
            <a:ext cx="236846" cy="273805"/>
            <a:chOff x="1346904" y="2297945"/>
            <a:chExt cx="236846" cy="273805"/>
          </a:xfrm>
        </p:grpSpPr>
        <p:sp>
          <p:nvSpPr>
            <p:cNvPr id="737" name="Google Shape;737;p75"/>
            <p:cNvSpPr/>
            <p:nvPr/>
          </p:nvSpPr>
          <p:spPr>
            <a:xfrm>
              <a:off x="1361750" y="2349750"/>
              <a:ext cx="222000" cy="222000"/>
            </a:xfrm>
            <a:prstGeom prst="ellipse">
              <a:avLst/>
            </a:prstGeom>
            <a:solidFill>
              <a:srgbClr val="FF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75"/>
            <p:cNvSpPr txBox="1"/>
            <p:nvPr/>
          </p:nvSpPr>
          <p:spPr>
            <a:xfrm>
              <a:off x="1346904" y="2297945"/>
              <a:ext cx="222000" cy="22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900">
                  <a:solidFill>
                    <a:srgbClr val="FFFFFF"/>
                  </a:solidFill>
                </a:rPr>
                <a:t>2</a:t>
              </a:r>
              <a:endParaRPr sz="900">
                <a:solidFill>
                  <a:srgbClr val="FFFFFF"/>
                </a:solidFill>
              </a:endParaRPr>
            </a:p>
          </p:txBody>
        </p:sp>
      </p:grpSp>
      <p:sp>
        <p:nvSpPr>
          <p:cNvPr id="739" name="Google Shape;739;p75"/>
          <p:cNvSpPr/>
          <p:nvPr/>
        </p:nvSpPr>
        <p:spPr>
          <a:xfrm>
            <a:off x="2332534" y="2333857"/>
            <a:ext cx="589500" cy="237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/>
              <a:t>ESC 키</a:t>
            </a:r>
            <a:endParaRPr sz="900"/>
          </a:p>
        </p:txBody>
      </p:sp>
      <p:sp>
        <p:nvSpPr>
          <p:cNvPr id="740" name="Google Shape;740;p75"/>
          <p:cNvSpPr/>
          <p:nvPr/>
        </p:nvSpPr>
        <p:spPr>
          <a:xfrm>
            <a:off x="407050" y="1531950"/>
            <a:ext cx="1050900" cy="1839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41" name="Google Shape;741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47975" y="1914525"/>
            <a:ext cx="3448050" cy="131445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p76"/>
          <p:cNvSpPr txBox="1"/>
          <p:nvPr/>
        </p:nvSpPr>
        <p:spPr>
          <a:xfrm>
            <a:off x="575550" y="836300"/>
            <a:ext cx="7992900" cy="3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</a:rPr>
              <a:t>2.4 탐색 가능 &gt; 2.4.5 다양한 방법 : </a:t>
            </a:r>
            <a:r>
              <a:rPr lang="ko">
                <a:solidFill>
                  <a:schemeClr val="lt1"/>
                </a:solidFill>
              </a:rPr>
              <a:t>전체 카테고리 메뉴 내 ESC 키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747" name="Google Shape;747;p76"/>
          <p:cNvSpPr txBox="1"/>
          <p:nvPr/>
        </p:nvSpPr>
        <p:spPr>
          <a:xfrm>
            <a:off x="4572000" y="1916725"/>
            <a:ext cx="4137300" cy="2852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A2A2A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800"/>
          </a:p>
        </p:txBody>
      </p:sp>
      <p:sp>
        <p:nvSpPr>
          <p:cNvPr id="748" name="Google Shape;748;p76"/>
          <p:cNvSpPr txBox="1"/>
          <p:nvPr/>
        </p:nvSpPr>
        <p:spPr>
          <a:xfrm>
            <a:off x="4572000" y="1582225"/>
            <a:ext cx="4137300" cy="3345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rgbClr val="A2A2A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롯데마트 </a:t>
            </a:r>
            <a:r>
              <a:rPr lang="ko" sz="1000"/>
              <a:t>전체 카테고리 메뉴 HTML</a:t>
            </a:r>
            <a:endParaRPr sz="1000"/>
          </a:p>
        </p:txBody>
      </p:sp>
      <p:pic>
        <p:nvPicPr>
          <p:cNvPr id="749" name="Google Shape;749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4376" y="2725750"/>
            <a:ext cx="3882776" cy="107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0" name="Google Shape;750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0624" y="2222712"/>
            <a:ext cx="3194650" cy="2546725"/>
          </a:xfrm>
          <a:prstGeom prst="rect">
            <a:avLst/>
          </a:prstGeom>
          <a:noFill/>
          <a:ln>
            <a:noFill/>
          </a:ln>
        </p:spPr>
      </p:pic>
      <p:sp>
        <p:nvSpPr>
          <p:cNvPr id="751" name="Google Shape;751;p76"/>
          <p:cNvSpPr txBox="1"/>
          <p:nvPr/>
        </p:nvSpPr>
        <p:spPr>
          <a:xfrm>
            <a:off x="1019095" y="1520150"/>
            <a:ext cx="2547300" cy="435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A2A2A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A2A2A2"/>
                </a:solidFill>
              </a:rPr>
              <a:t>전체 카테고리 패널 객체에 </a:t>
            </a:r>
            <a:r>
              <a:rPr lang="ko" sz="800">
                <a:solidFill>
                  <a:srgbClr val="A2A2A2"/>
                </a:solidFill>
              </a:rPr>
              <a:t> SCRIPT 이벤트 할당</a:t>
            </a:r>
            <a:endParaRPr sz="700">
              <a:solidFill>
                <a:srgbClr val="A2A2A2"/>
              </a:solidFill>
            </a:endParaRPr>
          </a:p>
        </p:txBody>
      </p:sp>
      <p:cxnSp>
        <p:nvCxnSpPr>
          <p:cNvPr id="752" name="Google Shape;752;p76"/>
          <p:cNvCxnSpPr>
            <a:stCxn id="751" idx="3"/>
          </p:cNvCxnSpPr>
          <p:nvPr/>
        </p:nvCxnSpPr>
        <p:spPr>
          <a:xfrm>
            <a:off x="3566395" y="1738100"/>
            <a:ext cx="1325400" cy="1555200"/>
          </a:xfrm>
          <a:prstGeom prst="straightConnector1">
            <a:avLst/>
          </a:prstGeom>
          <a:noFill/>
          <a:ln cap="flat" cmpd="sng" w="9525">
            <a:solidFill>
              <a:srgbClr val="A2A2A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p77"/>
          <p:cNvSpPr txBox="1"/>
          <p:nvPr/>
        </p:nvSpPr>
        <p:spPr>
          <a:xfrm>
            <a:off x="575550" y="836300"/>
            <a:ext cx="7992900" cy="3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FFFF"/>
                </a:solidFill>
              </a:rPr>
              <a:t>2.4 탐색 가능 &gt; </a:t>
            </a:r>
            <a:r>
              <a:rPr lang="ko">
                <a:solidFill>
                  <a:srgbClr val="FFFFFF"/>
                </a:solidFill>
              </a:rPr>
              <a:t>2.4.6 제목과 레이블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758" name="Google Shape;758;p77"/>
          <p:cNvSpPr txBox="1"/>
          <p:nvPr/>
        </p:nvSpPr>
        <p:spPr>
          <a:xfrm>
            <a:off x="4917670" y="1532584"/>
            <a:ext cx="3845100" cy="3339300"/>
          </a:xfrm>
          <a:prstGeom prst="rect">
            <a:avLst/>
          </a:prstGeom>
          <a:noFill/>
          <a:ln cap="flat" cmpd="sng" w="9525">
            <a:solidFill>
              <a:srgbClr val="A2A2A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 sz="900"/>
              <a:t>How to Meet Headings and Labels</a:t>
            </a:r>
            <a:endParaRPr sz="9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/>
              <a:t>제목과 레이블은 주제나 목적을 설명한다.</a:t>
            </a:r>
            <a:endParaRPr sz="700"/>
          </a:p>
        </p:txBody>
      </p:sp>
      <p:sp>
        <p:nvSpPr>
          <p:cNvPr id="759" name="Google Shape;759;p77"/>
          <p:cNvSpPr txBox="1"/>
          <p:nvPr/>
        </p:nvSpPr>
        <p:spPr>
          <a:xfrm>
            <a:off x="256175" y="1373299"/>
            <a:ext cx="4315800" cy="2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u="sng">
                <a:solidFill>
                  <a:srgbClr val="3C78D8"/>
                </a:solidFill>
                <a:hlinkClick r:id="rId3"/>
              </a:rPr>
              <a:t>https://www.w3.org/WAI/WCAG21/Understanding/headings-and-labels</a:t>
            </a:r>
            <a:endParaRPr b="1" sz="900">
              <a:solidFill>
                <a:srgbClr val="3C78D8"/>
              </a:solidFill>
            </a:endParaRPr>
          </a:p>
        </p:txBody>
      </p:sp>
      <p:sp>
        <p:nvSpPr>
          <p:cNvPr id="760" name="Google Shape;760;p77"/>
          <p:cNvSpPr txBox="1"/>
          <p:nvPr/>
        </p:nvSpPr>
        <p:spPr>
          <a:xfrm>
            <a:off x="4908050" y="1420950"/>
            <a:ext cx="797100" cy="211500"/>
          </a:xfrm>
          <a:prstGeom prst="rect">
            <a:avLst/>
          </a:prstGeom>
          <a:solidFill>
            <a:srgbClr val="A2A2A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FFFFFF"/>
                </a:solidFill>
              </a:rPr>
              <a:t>Level AA</a:t>
            </a:r>
            <a:endParaRPr b="1" sz="1000">
              <a:solidFill>
                <a:srgbClr val="FFFFFF"/>
              </a:solidFill>
            </a:endParaRPr>
          </a:p>
        </p:txBody>
      </p:sp>
      <p:pic>
        <p:nvPicPr>
          <p:cNvPr id="761" name="Google Shape;761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0770" y="1871555"/>
            <a:ext cx="4383349" cy="3000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78"/>
          <p:cNvSpPr txBox="1"/>
          <p:nvPr/>
        </p:nvSpPr>
        <p:spPr>
          <a:xfrm>
            <a:off x="575550" y="836300"/>
            <a:ext cx="7992900" cy="3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lt1"/>
                </a:solidFill>
              </a:rPr>
              <a:t>2.4 탐색 가능 &gt; 2.4.6 제목과 레이블 : 상품 상세 페이지의 iframe 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767" name="Google Shape;767;p78"/>
          <p:cNvSpPr txBox="1"/>
          <p:nvPr/>
        </p:nvSpPr>
        <p:spPr>
          <a:xfrm>
            <a:off x="6638450" y="1783525"/>
            <a:ext cx="2242500" cy="2852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A2A2A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- 상품 상세 페이지 내부의 상세정보 내용은 iframe 태그로 구성되어 있습니다. </a:t>
            </a:r>
            <a:endParaRPr sz="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i- frame 내부에 외부 데이터를 끌어오는 방식이기 때문에 이 프레임에 제목을 제공하여 시각장애인 이용자들의 접근성을 높이고 있습니다.</a:t>
            </a:r>
            <a:endParaRPr sz="800"/>
          </a:p>
        </p:txBody>
      </p:sp>
      <p:sp>
        <p:nvSpPr>
          <p:cNvPr id="768" name="Google Shape;768;p78"/>
          <p:cNvSpPr txBox="1"/>
          <p:nvPr/>
        </p:nvSpPr>
        <p:spPr>
          <a:xfrm>
            <a:off x="6638450" y="1449025"/>
            <a:ext cx="2242500" cy="3345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rgbClr val="A2A2A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/>
              <a:t>상품 상세 페이지의 iframe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769" name="Google Shape;769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1127" y="1426810"/>
            <a:ext cx="3406050" cy="3473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p79"/>
          <p:cNvSpPr txBox="1"/>
          <p:nvPr/>
        </p:nvSpPr>
        <p:spPr>
          <a:xfrm>
            <a:off x="4572000" y="1916725"/>
            <a:ext cx="4137300" cy="2852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A2A2A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800"/>
          </a:p>
        </p:txBody>
      </p:sp>
      <p:sp>
        <p:nvSpPr>
          <p:cNvPr id="775" name="Google Shape;775;p79"/>
          <p:cNvSpPr txBox="1"/>
          <p:nvPr/>
        </p:nvSpPr>
        <p:spPr>
          <a:xfrm>
            <a:off x="4572000" y="1582225"/>
            <a:ext cx="4137300" cy="3345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rgbClr val="A2A2A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상품 상세 페이지의 iframe HTML</a:t>
            </a:r>
            <a:endParaRPr sz="1000"/>
          </a:p>
        </p:txBody>
      </p:sp>
      <p:sp>
        <p:nvSpPr>
          <p:cNvPr id="776" name="Google Shape;776;p79"/>
          <p:cNvSpPr txBox="1"/>
          <p:nvPr/>
        </p:nvSpPr>
        <p:spPr>
          <a:xfrm>
            <a:off x="575550" y="836300"/>
            <a:ext cx="7992900" cy="3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lt1"/>
                </a:solidFill>
              </a:rPr>
              <a:t>2.4 탐색 가능 &gt; 2.4.6 제목과 레이블 : 상품 상세 페이지의 iframe 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777" name="Google Shape;777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8502" y="2190773"/>
            <a:ext cx="3597100" cy="2270825"/>
          </a:xfrm>
          <a:prstGeom prst="rect">
            <a:avLst/>
          </a:prstGeom>
          <a:noFill/>
          <a:ln>
            <a:noFill/>
          </a:ln>
        </p:spPr>
      </p:pic>
      <p:sp>
        <p:nvSpPr>
          <p:cNvPr id="778" name="Google Shape;778;p79"/>
          <p:cNvSpPr/>
          <p:nvPr/>
        </p:nvSpPr>
        <p:spPr>
          <a:xfrm>
            <a:off x="1339725" y="2242550"/>
            <a:ext cx="1646700" cy="510600"/>
          </a:xfrm>
          <a:prstGeom prst="wedgeRoundRectCallout">
            <a:avLst>
              <a:gd fmla="val 185038" name="adj1"/>
              <a:gd fmla="val 13749" name="adj2"/>
              <a:gd fmla="val 0" name="adj3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title = “상품정보”</a:t>
            </a:r>
            <a:endParaRPr/>
          </a:p>
        </p:txBody>
      </p:sp>
      <p:sp>
        <p:nvSpPr>
          <p:cNvPr id="779" name="Google Shape;779;p79"/>
          <p:cNvSpPr/>
          <p:nvPr/>
        </p:nvSpPr>
        <p:spPr>
          <a:xfrm>
            <a:off x="5261900" y="2486650"/>
            <a:ext cx="732600" cy="162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0" name="Google Shape;780;p79"/>
          <p:cNvSpPr txBox="1"/>
          <p:nvPr/>
        </p:nvSpPr>
        <p:spPr>
          <a:xfrm>
            <a:off x="710475" y="2812250"/>
            <a:ext cx="2989800" cy="122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/>
              <a:t>타이틀 속성 제공으로 해당 iframe 요소 내의 정보가 상품정보임을 알 수 있도록 알리고 있습니다.</a:t>
            </a:r>
            <a:endParaRPr sz="900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80"/>
          <p:cNvSpPr txBox="1"/>
          <p:nvPr/>
        </p:nvSpPr>
        <p:spPr>
          <a:xfrm>
            <a:off x="575550" y="836300"/>
            <a:ext cx="7992900" cy="3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lt1"/>
                </a:solidFill>
              </a:rPr>
              <a:t>2.4 탐색 가능 &gt; 2.4.7 포커스의 시각적 표시 : 익스플로러 브라우저 10 이상의 초점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786" name="Google Shape;786;p80"/>
          <p:cNvSpPr txBox="1"/>
          <p:nvPr/>
        </p:nvSpPr>
        <p:spPr>
          <a:xfrm>
            <a:off x="6638450" y="1783525"/>
            <a:ext cx="2242500" cy="2852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A2A2A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00">
                <a:solidFill>
                  <a:schemeClr val="dk1"/>
                </a:solidFill>
              </a:rPr>
              <a:t>- 익스플로러 10 브라우저 내의 포커스 시각적 표시는 기본 브라우저가 제공하는 검은색 컬러의 점선 입니다. </a:t>
            </a:r>
            <a:endParaRPr sz="800"/>
          </a:p>
        </p:txBody>
      </p:sp>
      <p:sp>
        <p:nvSpPr>
          <p:cNvPr id="787" name="Google Shape;787;p80"/>
          <p:cNvSpPr txBox="1"/>
          <p:nvPr/>
        </p:nvSpPr>
        <p:spPr>
          <a:xfrm>
            <a:off x="6638450" y="1449025"/>
            <a:ext cx="2242500" cy="3345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rgbClr val="A2A2A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/>
              <a:t>익스플로러 브라우저 10 이상의 초점</a:t>
            </a:r>
            <a:endParaRPr sz="900"/>
          </a:p>
        </p:txBody>
      </p:sp>
      <p:pic>
        <p:nvPicPr>
          <p:cNvPr id="788" name="Google Shape;788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1789" y="1449025"/>
            <a:ext cx="5303604" cy="318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9" name="Google Shape;789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56450" y="3643375"/>
            <a:ext cx="2006500" cy="664025"/>
          </a:xfrm>
          <a:prstGeom prst="rect">
            <a:avLst/>
          </a:prstGeom>
          <a:noFill/>
          <a:ln>
            <a:noFill/>
          </a:ln>
        </p:spPr>
      </p:pic>
      <p:sp>
        <p:nvSpPr>
          <p:cNvPr id="790" name="Google Shape;790;p80"/>
          <p:cNvSpPr txBox="1"/>
          <p:nvPr/>
        </p:nvSpPr>
        <p:spPr>
          <a:xfrm>
            <a:off x="6638450" y="2993775"/>
            <a:ext cx="2242500" cy="3345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rgbClr val="A2A2A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/>
              <a:t>익스플로러 브라우저의 초점 CSS</a:t>
            </a:r>
            <a:endParaRPr sz="900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p81"/>
          <p:cNvSpPr txBox="1"/>
          <p:nvPr/>
        </p:nvSpPr>
        <p:spPr>
          <a:xfrm>
            <a:off x="575550" y="836300"/>
            <a:ext cx="7992900" cy="3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lt1"/>
                </a:solidFill>
              </a:rPr>
              <a:t>2.4 탐색 가능 &gt; 2.4.7 포커스의 시각적 표시 : 크롬 브라우저의 초점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796" name="Google Shape;796;p81"/>
          <p:cNvSpPr txBox="1"/>
          <p:nvPr/>
        </p:nvSpPr>
        <p:spPr>
          <a:xfrm>
            <a:off x="6638450" y="1783525"/>
            <a:ext cx="2242500" cy="2852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A2A2A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- 크롬 브라우저 내의 포커스 시각적 표시는 기본 브라우저가 제공하는 하늘색 컬러의 실선 입니다. </a:t>
            </a:r>
            <a:endParaRPr sz="800"/>
          </a:p>
        </p:txBody>
      </p:sp>
      <p:sp>
        <p:nvSpPr>
          <p:cNvPr id="797" name="Google Shape;797;p81"/>
          <p:cNvSpPr txBox="1"/>
          <p:nvPr/>
        </p:nvSpPr>
        <p:spPr>
          <a:xfrm>
            <a:off x="6638450" y="1449025"/>
            <a:ext cx="2242500" cy="3345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rgbClr val="A2A2A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크롬 브라우저의 초점</a:t>
            </a:r>
            <a:endParaRPr sz="1000"/>
          </a:p>
        </p:txBody>
      </p:sp>
      <p:pic>
        <p:nvPicPr>
          <p:cNvPr id="798" name="Google Shape;798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0024" y="1449025"/>
            <a:ext cx="5293552" cy="3187200"/>
          </a:xfrm>
          <a:prstGeom prst="rect">
            <a:avLst/>
          </a:prstGeom>
          <a:noFill/>
          <a:ln>
            <a:noFill/>
          </a:ln>
        </p:spPr>
      </p:pic>
      <p:sp>
        <p:nvSpPr>
          <p:cNvPr id="799" name="Google Shape;799;p81"/>
          <p:cNvSpPr txBox="1"/>
          <p:nvPr/>
        </p:nvSpPr>
        <p:spPr>
          <a:xfrm>
            <a:off x="6638450" y="3042625"/>
            <a:ext cx="2242500" cy="3345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rgbClr val="A2A2A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크롬 브라우저의 초점 CSS</a:t>
            </a:r>
            <a:endParaRPr sz="1000"/>
          </a:p>
        </p:txBody>
      </p:sp>
      <p:pic>
        <p:nvPicPr>
          <p:cNvPr id="800" name="Google Shape;800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78575" y="3749976"/>
            <a:ext cx="2155725" cy="49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9"/>
          <p:cNvSpPr txBox="1"/>
          <p:nvPr/>
        </p:nvSpPr>
        <p:spPr>
          <a:xfrm>
            <a:off x="575550" y="836300"/>
            <a:ext cx="7992900" cy="3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FFFF"/>
                </a:solidFill>
              </a:rPr>
              <a:t>WCAG는 4가지 핵심 원칙을 기초로 하고 있습니다.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11" name="Google Shape;111;p19"/>
          <p:cNvSpPr txBox="1"/>
          <p:nvPr/>
        </p:nvSpPr>
        <p:spPr>
          <a:xfrm>
            <a:off x="4622281" y="2327225"/>
            <a:ext cx="2036400" cy="1453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이해가능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사용자들이 명확하고 단순한 언어로 사용할 수 있습니다.</a:t>
            </a:r>
            <a:endParaRPr/>
          </a:p>
        </p:txBody>
      </p:sp>
      <p:sp>
        <p:nvSpPr>
          <p:cNvPr id="112" name="Google Shape;112;p19"/>
          <p:cNvSpPr txBox="1"/>
          <p:nvPr/>
        </p:nvSpPr>
        <p:spPr>
          <a:xfrm>
            <a:off x="2473667" y="2327225"/>
            <a:ext cx="2036400" cy="1453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작동가능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사용자들이 타이핑이나 음성으로 컴퓨터를 사용할 수 있습니다. </a:t>
            </a:r>
            <a:endParaRPr/>
          </a:p>
        </p:txBody>
      </p:sp>
      <p:sp>
        <p:nvSpPr>
          <p:cNvPr id="113" name="Google Shape;113;p19"/>
          <p:cNvSpPr txBox="1"/>
          <p:nvPr/>
        </p:nvSpPr>
        <p:spPr>
          <a:xfrm>
            <a:off x="325054" y="2327225"/>
            <a:ext cx="2036400" cy="1453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/>
              <a:t>인식가능</a:t>
            </a:r>
            <a:endParaRPr sz="1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사용자들이 콘텐츠를 보거나 들을 수 있습니다.</a:t>
            </a:r>
            <a:endParaRPr/>
          </a:p>
        </p:txBody>
      </p:sp>
      <p:sp>
        <p:nvSpPr>
          <p:cNvPr id="114" name="Google Shape;114;p19"/>
          <p:cNvSpPr txBox="1"/>
          <p:nvPr/>
        </p:nvSpPr>
        <p:spPr>
          <a:xfrm>
            <a:off x="6770894" y="2327225"/>
            <a:ext cx="2036400" cy="1453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/>
              <a:t>견고성</a:t>
            </a:r>
            <a:endParaRPr sz="1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사용자들이 다른 보조 기술을 사용할 수 있습니다.</a:t>
            </a:r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82"/>
          <p:cNvSpPr txBox="1"/>
          <p:nvPr/>
        </p:nvSpPr>
        <p:spPr>
          <a:xfrm>
            <a:off x="575550" y="836300"/>
            <a:ext cx="7992900" cy="3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lt1"/>
                </a:solidFill>
              </a:rPr>
              <a:t>2.4 탐색 가능 &gt; 2.4.7 포커스의 시각적 표시 : 파이어폭스 브라우저의 초점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806" name="Google Shape;806;p82"/>
          <p:cNvSpPr txBox="1"/>
          <p:nvPr/>
        </p:nvSpPr>
        <p:spPr>
          <a:xfrm>
            <a:off x="6638450" y="1783525"/>
            <a:ext cx="2242500" cy="2852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A2A2A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- </a:t>
            </a:r>
            <a:r>
              <a:rPr lang="ko" sz="800">
                <a:solidFill>
                  <a:schemeClr val="dk1"/>
                </a:solidFill>
              </a:rPr>
              <a:t>파이어폭스 브라우저 내의 포커스 시각적 표시는 기본 브라우저가 제공하는 하늘색 컬러의 실선 입니다. </a:t>
            </a:r>
            <a:endParaRPr sz="800"/>
          </a:p>
        </p:txBody>
      </p:sp>
      <p:sp>
        <p:nvSpPr>
          <p:cNvPr id="807" name="Google Shape;807;p82"/>
          <p:cNvSpPr txBox="1"/>
          <p:nvPr/>
        </p:nvSpPr>
        <p:spPr>
          <a:xfrm>
            <a:off x="6638450" y="1449025"/>
            <a:ext cx="2242500" cy="3345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rgbClr val="A2A2A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파이어폭스 브라우저의 초점</a:t>
            </a:r>
            <a:endParaRPr sz="1000"/>
          </a:p>
        </p:txBody>
      </p:sp>
      <p:pic>
        <p:nvPicPr>
          <p:cNvPr id="808" name="Google Shape;808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7985" y="1449025"/>
            <a:ext cx="5349041" cy="3187200"/>
          </a:xfrm>
          <a:prstGeom prst="rect">
            <a:avLst/>
          </a:prstGeom>
          <a:noFill/>
          <a:ln>
            <a:noFill/>
          </a:ln>
        </p:spPr>
      </p:pic>
      <p:sp>
        <p:nvSpPr>
          <p:cNvPr id="809" name="Google Shape;809;p82"/>
          <p:cNvSpPr txBox="1"/>
          <p:nvPr/>
        </p:nvSpPr>
        <p:spPr>
          <a:xfrm>
            <a:off x="6638450" y="3042625"/>
            <a:ext cx="2242500" cy="3345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rgbClr val="A2A2A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파이어폭스 브라우저의 초점 CSS</a:t>
            </a:r>
            <a:endParaRPr sz="1000"/>
          </a:p>
        </p:txBody>
      </p:sp>
      <p:pic>
        <p:nvPicPr>
          <p:cNvPr id="810" name="Google Shape;810;p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87249" y="3758750"/>
            <a:ext cx="2149200" cy="485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p83"/>
          <p:cNvSpPr txBox="1"/>
          <p:nvPr/>
        </p:nvSpPr>
        <p:spPr>
          <a:xfrm>
            <a:off x="575550" y="836300"/>
            <a:ext cx="7992900" cy="3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FFFF"/>
                </a:solidFill>
              </a:rPr>
              <a:t>2.4 탐색 가능 &gt; </a:t>
            </a:r>
            <a:r>
              <a:rPr lang="ko">
                <a:solidFill>
                  <a:srgbClr val="FFFFFF"/>
                </a:solidFill>
              </a:rPr>
              <a:t>2.4.8 로케이션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816" name="Google Shape;816;p83"/>
          <p:cNvSpPr txBox="1"/>
          <p:nvPr/>
        </p:nvSpPr>
        <p:spPr>
          <a:xfrm>
            <a:off x="4917670" y="1532584"/>
            <a:ext cx="3845100" cy="3339300"/>
          </a:xfrm>
          <a:prstGeom prst="rect">
            <a:avLst/>
          </a:prstGeom>
          <a:noFill/>
          <a:ln cap="flat" cmpd="sng" w="9525">
            <a:solidFill>
              <a:srgbClr val="A2A2A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 sz="900"/>
              <a:t>How to Meet Location</a:t>
            </a:r>
            <a:endParaRPr sz="9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/>
              <a:t>일련의 웹 페이지 내에서 사용자의 위치에 관한 정보를 이용할 수 있다. </a:t>
            </a:r>
            <a:endParaRPr sz="700"/>
          </a:p>
        </p:txBody>
      </p:sp>
      <p:sp>
        <p:nvSpPr>
          <p:cNvPr id="817" name="Google Shape;817;p83"/>
          <p:cNvSpPr txBox="1"/>
          <p:nvPr/>
        </p:nvSpPr>
        <p:spPr>
          <a:xfrm>
            <a:off x="256175" y="1373299"/>
            <a:ext cx="4315800" cy="2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u="sng">
                <a:solidFill>
                  <a:srgbClr val="3C78D8"/>
                </a:solidFill>
                <a:hlinkClick r:id="rId3"/>
              </a:rPr>
              <a:t>https://www.w3.org/WAI/WCAG21/Understanding/location</a:t>
            </a:r>
            <a:endParaRPr b="1" sz="900">
              <a:solidFill>
                <a:srgbClr val="3C78D8"/>
              </a:solidFill>
            </a:endParaRPr>
          </a:p>
        </p:txBody>
      </p:sp>
      <p:sp>
        <p:nvSpPr>
          <p:cNvPr id="818" name="Google Shape;818;p83"/>
          <p:cNvSpPr txBox="1"/>
          <p:nvPr/>
        </p:nvSpPr>
        <p:spPr>
          <a:xfrm>
            <a:off x="4908050" y="1420950"/>
            <a:ext cx="893100" cy="211500"/>
          </a:xfrm>
          <a:prstGeom prst="rect">
            <a:avLst/>
          </a:prstGeom>
          <a:solidFill>
            <a:srgbClr val="A2A2A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FFFFFF"/>
                </a:solidFill>
              </a:rPr>
              <a:t>Level AAA</a:t>
            </a:r>
            <a:endParaRPr b="1" sz="1000">
              <a:solidFill>
                <a:srgbClr val="FFFFFF"/>
              </a:solidFill>
            </a:endParaRPr>
          </a:p>
        </p:txBody>
      </p:sp>
      <p:pic>
        <p:nvPicPr>
          <p:cNvPr id="819" name="Google Shape;819;p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8577" y="1812800"/>
            <a:ext cx="4263773" cy="3059076"/>
          </a:xfrm>
          <a:prstGeom prst="rect">
            <a:avLst/>
          </a:prstGeom>
          <a:noFill/>
          <a:ln>
            <a:noFill/>
          </a:ln>
        </p:spPr>
      </p:pic>
      <p:sp>
        <p:nvSpPr>
          <p:cNvPr id="820" name="Google Shape;820;p83"/>
          <p:cNvSpPr txBox="1"/>
          <p:nvPr/>
        </p:nvSpPr>
        <p:spPr>
          <a:xfrm>
            <a:off x="7388126" y="892249"/>
            <a:ext cx="1714800" cy="2532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FF0000"/>
                </a:solidFill>
              </a:rPr>
              <a:t>해당 컨텐츠 존재하지 않음</a:t>
            </a:r>
            <a:endParaRPr b="1" sz="10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4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p84"/>
          <p:cNvSpPr txBox="1"/>
          <p:nvPr/>
        </p:nvSpPr>
        <p:spPr>
          <a:xfrm>
            <a:off x="575550" y="836300"/>
            <a:ext cx="7992900" cy="3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FFFF"/>
                </a:solidFill>
              </a:rPr>
              <a:t>2.4 탐색 가능 &gt; </a:t>
            </a:r>
            <a:r>
              <a:rPr lang="ko">
                <a:solidFill>
                  <a:srgbClr val="FFFFFF"/>
                </a:solidFill>
              </a:rPr>
              <a:t>2.4.9 링크 목적: 오직 링크만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826" name="Google Shape;826;p84"/>
          <p:cNvSpPr txBox="1"/>
          <p:nvPr/>
        </p:nvSpPr>
        <p:spPr>
          <a:xfrm>
            <a:off x="4917670" y="1532584"/>
            <a:ext cx="3845100" cy="3339300"/>
          </a:xfrm>
          <a:prstGeom prst="rect">
            <a:avLst/>
          </a:prstGeom>
          <a:noFill/>
          <a:ln cap="flat" cmpd="sng" w="9525">
            <a:solidFill>
              <a:srgbClr val="A2A2A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 sz="900"/>
              <a:t>How to Meet Link Purpose (Link Only)</a:t>
            </a:r>
            <a:endParaRPr sz="9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/>
              <a:t>링크 텍스트만으로 각 링크의 목적을 확인할 수 있게 하는 메커 니즘을 이용할 수 있다. 단, 링크의 목적이 전반적으로 사용자에게 모호한 경우는 제외한다. </a:t>
            </a:r>
            <a:endParaRPr sz="700"/>
          </a:p>
        </p:txBody>
      </p:sp>
      <p:sp>
        <p:nvSpPr>
          <p:cNvPr id="827" name="Google Shape;827;p84"/>
          <p:cNvSpPr txBox="1"/>
          <p:nvPr/>
        </p:nvSpPr>
        <p:spPr>
          <a:xfrm>
            <a:off x="256175" y="1373299"/>
            <a:ext cx="4315800" cy="2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u="sng">
                <a:solidFill>
                  <a:srgbClr val="3C78D8"/>
                </a:solidFill>
                <a:hlinkClick r:id="rId3"/>
              </a:rPr>
              <a:t>https://www.w3.org/WAI/WCAG21/Understanding/link-purpose-link-only</a:t>
            </a:r>
            <a:endParaRPr b="1" sz="900">
              <a:solidFill>
                <a:srgbClr val="3C78D8"/>
              </a:solidFill>
            </a:endParaRPr>
          </a:p>
        </p:txBody>
      </p:sp>
      <p:sp>
        <p:nvSpPr>
          <p:cNvPr id="828" name="Google Shape;828;p84"/>
          <p:cNvSpPr txBox="1"/>
          <p:nvPr/>
        </p:nvSpPr>
        <p:spPr>
          <a:xfrm>
            <a:off x="4908050" y="1420950"/>
            <a:ext cx="907800" cy="211500"/>
          </a:xfrm>
          <a:prstGeom prst="rect">
            <a:avLst/>
          </a:prstGeom>
          <a:solidFill>
            <a:srgbClr val="A2A2A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FFFFFF"/>
                </a:solidFill>
              </a:rPr>
              <a:t>Level AAA</a:t>
            </a:r>
            <a:endParaRPr b="1" sz="1000">
              <a:solidFill>
                <a:srgbClr val="FFFFFF"/>
              </a:solidFill>
            </a:endParaRPr>
          </a:p>
        </p:txBody>
      </p:sp>
      <p:pic>
        <p:nvPicPr>
          <p:cNvPr id="829" name="Google Shape;829;p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7275" y="1812800"/>
            <a:ext cx="4230374" cy="3059075"/>
          </a:xfrm>
          <a:prstGeom prst="rect">
            <a:avLst/>
          </a:prstGeom>
          <a:noFill/>
          <a:ln>
            <a:noFill/>
          </a:ln>
        </p:spPr>
      </p:pic>
      <p:sp>
        <p:nvSpPr>
          <p:cNvPr id="830" name="Google Shape;830;p84"/>
          <p:cNvSpPr txBox="1"/>
          <p:nvPr/>
        </p:nvSpPr>
        <p:spPr>
          <a:xfrm>
            <a:off x="7388126" y="892249"/>
            <a:ext cx="1714800" cy="2532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FF0000"/>
                </a:solidFill>
              </a:rPr>
              <a:t>해당 컨텐츠 존재하지 않음</a:t>
            </a:r>
            <a:endParaRPr b="1" sz="10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4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p85"/>
          <p:cNvSpPr txBox="1"/>
          <p:nvPr/>
        </p:nvSpPr>
        <p:spPr>
          <a:xfrm>
            <a:off x="575550" y="836300"/>
            <a:ext cx="7992900" cy="3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FFFF"/>
                </a:solidFill>
              </a:rPr>
              <a:t>2.4 탐색 가능 &gt; </a:t>
            </a:r>
            <a:r>
              <a:rPr lang="ko">
                <a:solidFill>
                  <a:srgbClr val="FFFFFF"/>
                </a:solidFill>
              </a:rPr>
              <a:t>2.4.10 섹션 제목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836" name="Google Shape;836;p85"/>
          <p:cNvSpPr txBox="1"/>
          <p:nvPr/>
        </p:nvSpPr>
        <p:spPr>
          <a:xfrm>
            <a:off x="4917670" y="1532584"/>
            <a:ext cx="3845100" cy="3339300"/>
          </a:xfrm>
          <a:prstGeom prst="rect">
            <a:avLst/>
          </a:prstGeom>
          <a:noFill/>
          <a:ln cap="flat" cmpd="sng" w="9525">
            <a:solidFill>
              <a:srgbClr val="A2A2A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 sz="900"/>
              <a:t>How to Meet Section Headings</a:t>
            </a:r>
            <a:endParaRPr sz="9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/>
              <a:t>절 제목을 이용해 콘텐츠를 구성한다. </a:t>
            </a:r>
            <a:endParaRPr sz="700"/>
          </a:p>
        </p:txBody>
      </p:sp>
      <p:sp>
        <p:nvSpPr>
          <p:cNvPr id="837" name="Google Shape;837;p85"/>
          <p:cNvSpPr txBox="1"/>
          <p:nvPr/>
        </p:nvSpPr>
        <p:spPr>
          <a:xfrm>
            <a:off x="256175" y="1373299"/>
            <a:ext cx="4315800" cy="2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u="sng">
                <a:solidFill>
                  <a:srgbClr val="3C78D8"/>
                </a:solidFill>
                <a:hlinkClick r:id="rId3"/>
              </a:rPr>
              <a:t>https://www.w3.org/WAI/WCAG21/Understanding/section-headings</a:t>
            </a:r>
            <a:endParaRPr b="1" sz="900">
              <a:solidFill>
                <a:srgbClr val="3C78D8"/>
              </a:solidFill>
            </a:endParaRPr>
          </a:p>
        </p:txBody>
      </p:sp>
      <p:sp>
        <p:nvSpPr>
          <p:cNvPr id="838" name="Google Shape;838;p85"/>
          <p:cNvSpPr txBox="1"/>
          <p:nvPr/>
        </p:nvSpPr>
        <p:spPr>
          <a:xfrm>
            <a:off x="4908050" y="1420950"/>
            <a:ext cx="878400" cy="211500"/>
          </a:xfrm>
          <a:prstGeom prst="rect">
            <a:avLst/>
          </a:prstGeom>
          <a:solidFill>
            <a:srgbClr val="A2A2A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FFFFFF"/>
                </a:solidFill>
              </a:rPr>
              <a:t>Level AAA</a:t>
            </a:r>
            <a:endParaRPr b="1" sz="1000">
              <a:solidFill>
                <a:srgbClr val="FFFFFF"/>
              </a:solidFill>
            </a:endParaRPr>
          </a:p>
        </p:txBody>
      </p:sp>
      <p:pic>
        <p:nvPicPr>
          <p:cNvPr id="839" name="Google Shape;839;p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7075" y="2019230"/>
            <a:ext cx="4315800" cy="2849389"/>
          </a:xfrm>
          <a:prstGeom prst="rect">
            <a:avLst/>
          </a:prstGeom>
          <a:noFill/>
          <a:ln>
            <a:noFill/>
          </a:ln>
        </p:spPr>
      </p:pic>
      <p:sp>
        <p:nvSpPr>
          <p:cNvPr id="840" name="Google Shape;840;p85"/>
          <p:cNvSpPr txBox="1"/>
          <p:nvPr/>
        </p:nvSpPr>
        <p:spPr>
          <a:xfrm>
            <a:off x="5025100" y="3406825"/>
            <a:ext cx="3633600" cy="1341000"/>
          </a:xfrm>
          <a:prstGeom prst="rect">
            <a:avLst/>
          </a:prstGeom>
          <a:noFill/>
          <a:ln cap="flat" cmpd="sng" w="9525">
            <a:solidFill>
              <a:srgbClr val="A2A2A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 sz="800"/>
              <a:t>- </a:t>
            </a:r>
            <a:r>
              <a:rPr lang="ko" sz="800"/>
              <a:t>제목(Heading)'은 보편적인 의미로 사용된 용어이며, 제목뿐 아니라 다양한 종류의 콘텐츠에 제목을 넣는 방법들을 포함한다. </a:t>
            </a:r>
            <a:endParaRPr sz="800"/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 sz="800"/>
              <a:t>- 이 적합 기준은 사용자 인터페이스 컴포넌트가 아닌, 글쓰기 내에서의 절(section)을 다룬다. 사용자 인 터페이스 컴포넌트는 "적합 기준 4.1.2 이름, 역할, 값"에서 다룬다. </a:t>
            </a:r>
            <a:endParaRPr sz="800"/>
          </a:p>
        </p:txBody>
      </p:sp>
      <p:sp>
        <p:nvSpPr>
          <p:cNvPr id="841" name="Google Shape;841;p85"/>
          <p:cNvSpPr txBox="1"/>
          <p:nvPr/>
        </p:nvSpPr>
        <p:spPr>
          <a:xfrm>
            <a:off x="5023625" y="3403482"/>
            <a:ext cx="430800" cy="157200"/>
          </a:xfrm>
          <a:prstGeom prst="rect">
            <a:avLst/>
          </a:prstGeom>
          <a:solidFill>
            <a:srgbClr val="A2A2A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FFFFFF"/>
                </a:solidFill>
              </a:rPr>
              <a:t>참고</a:t>
            </a:r>
            <a:endParaRPr sz="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5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p86"/>
          <p:cNvSpPr txBox="1"/>
          <p:nvPr/>
        </p:nvSpPr>
        <p:spPr>
          <a:xfrm>
            <a:off x="575550" y="836300"/>
            <a:ext cx="7992900" cy="3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lt1"/>
                </a:solidFill>
              </a:rPr>
              <a:t>2.4 탐색 가능 &gt; 2.4.10 섹션 제목 : 페이지 내 적절한 &lt;h&gt; 태그 사용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847" name="Google Shape;847;p86"/>
          <p:cNvSpPr txBox="1"/>
          <p:nvPr/>
        </p:nvSpPr>
        <p:spPr>
          <a:xfrm>
            <a:off x="6638450" y="1783525"/>
            <a:ext cx="2242500" cy="2852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A2A2A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- 메인의 전문관 영역을 보면 적절한 제목을 의미하는 &lt;h&gt; 태그를 적절하게 사용하여 스크린 리더기를 사용하는 사용자들의 접근성을 높이고 있습니다.</a:t>
            </a:r>
            <a:endParaRPr sz="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- 전문관 영역은 크게 총 세 개의 영역으로 구분하여 볼 수 있습니다. 첫 번째로 상단의 전문관 제목과 설명 부분, 두 번째로 각 전문관들의 배너 리스트, 마지막으로 더보기 기능을 수행하는 버튼 영역으로 의미적 구분이 가능합니다. </a:t>
            </a:r>
            <a:endParaRPr sz="800"/>
          </a:p>
        </p:txBody>
      </p:sp>
      <p:sp>
        <p:nvSpPr>
          <p:cNvPr id="848" name="Google Shape;848;p86"/>
          <p:cNvSpPr txBox="1"/>
          <p:nvPr/>
        </p:nvSpPr>
        <p:spPr>
          <a:xfrm>
            <a:off x="6638450" y="1449025"/>
            <a:ext cx="2242500" cy="3345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rgbClr val="A2A2A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페이지 내 적절한 &lt;h&gt; 태그 사용</a:t>
            </a:r>
            <a:endParaRPr sz="1000"/>
          </a:p>
        </p:txBody>
      </p:sp>
      <p:pic>
        <p:nvPicPr>
          <p:cNvPr id="849" name="Google Shape;849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650" y="1943375"/>
            <a:ext cx="5916176" cy="2207300"/>
          </a:xfrm>
          <a:prstGeom prst="rect">
            <a:avLst/>
          </a:prstGeom>
          <a:noFill/>
          <a:ln>
            <a:noFill/>
          </a:ln>
        </p:spPr>
      </p:pic>
      <p:sp>
        <p:nvSpPr>
          <p:cNvPr id="850" name="Google Shape;850;p86"/>
          <p:cNvSpPr/>
          <p:nvPr/>
        </p:nvSpPr>
        <p:spPr>
          <a:xfrm>
            <a:off x="2960300" y="3796575"/>
            <a:ext cx="873300" cy="2589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51" name="Google Shape;851;p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51313" y="1854575"/>
            <a:ext cx="834850" cy="221150"/>
          </a:xfrm>
          <a:prstGeom prst="rect">
            <a:avLst/>
          </a:prstGeom>
          <a:noFill/>
          <a:ln>
            <a:noFill/>
          </a:ln>
        </p:spPr>
      </p:pic>
      <p:sp>
        <p:nvSpPr>
          <p:cNvPr id="852" name="Google Shape;852;p86"/>
          <p:cNvSpPr/>
          <p:nvPr/>
        </p:nvSpPr>
        <p:spPr>
          <a:xfrm>
            <a:off x="643875" y="2612450"/>
            <a:ext cx="5587500" cy="11397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3" name="Google Shape;853;p86"/>
          <p:cNvSpPr/>
          <p:nvPr/>
        </p:nvSpPr>
        <p:spPr>
          <a:xfrm>
            <a:off x="2812275" y="1813175"/>
            <a:ext cx="1191600" cy="6807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4" name="Google Shape;854;p86"/>
          <p:cNvGrpSpPr/>
          <p:nvPr/>
        </p:nvGrpSpPr>
        <p:grpSpPr>
          <a:xfrm>
            <a:off x="2698255" y="1672146"/>
            <a:ext cx="236846" cy="273805"/>
            <a:chOff x="1346904" y="2297945"/>
            <a:chExt cx="236846" cy="273805"/>
          </a:xfrm>
        </p:grpSpPr>
        <p:sp>
          <p:nvSpPr>
            <p:cNvPr id="855" name="Google Shape;855;p86"/>
            <p:cNvSpPr/>
            <p:nvPr/>
          </p:nvSpPr>
          <p:spPr>
            <a:xfrm>
              <a:off x="1361750" y="2349750"/>
              <a:ext cx="222000" cy="222000"/>
            </a:xfrm>
            <a:prstGeom prst="ellipse">
              <a:avLst/>
            </a:prstGeom>
            <a:solidFill>
              <a:srgbClr val="FF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86"/>
            <p:cNvSpPr txBox="1"/>
            <p:nvPr/>
          </p:nvSpPr>
          <p:spPr>
            <a:xfrm>
              <a:off x="1346904" y="2297945"/>
              <a:ext cx="222000" cy="22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900">
                  <a:solidFill>
                    <a:srgbClr val="FFFFFF"/>
                  </a:solidFill>
                </a:rPr>
                <a:t>1</a:t>
              </a:r>
              <a:endParaRPr sz="900">
                <a:solidFill>
                  <a:srgbClr val="FFFFFF"/>
                </a:solidFill>
              </a:endParaRPr>
            </a:p>
          </p:txBody>
        </p:sp>
      </p:grpSp>
      <p:grpSp>
        <p:nvGrpSpPr>
          <p:cNvPr id="857" name="Google Shape;857;p86"/>
          <p:cNvGrpSpPr/>
          <p:nvPr/>
        </p:nvGrpSpPr>
        <p:grpSpPr>
          <a:xfrm>
            <a:off x="518058" y="3014144"/>
            <a:ext cx="236846" cy="273805"/>
            <a:chOff x="1346904" y="2297945"/>
            <a:chExt cx="236846" cy="273805"/>
          </a:xfrm>
        </p:grpSpPr>
        <p:sp>
          <p:nvSpPr>
            <p:cNvPr id="858" name="Google Shape;858;p86"/>
            <p:cNvSpPr/>
            <p:nvPr/>
          </p:nvSpPr>
          <p:spPr>
            <a:xfrm>
              <a:off x="1361750" y="2349750"/>
              <a:ext cx="222000" cy="222000"/>
            </a:xfrm>
            <a:prstGeom prst="ellipse">
              <a:avLst/>
            </a:prstGeom>
            <a:solidFill>
              <a:srgbClr val="FF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86"/>
            <p:cNvSpPr txBox="1"/>
            <p:nvPr/>
          </p:nvSpPr>
          <p:spPr>
            <a:xfrm>
              <a:off x="1346904" y="2297945"/>
              <a:ext cx="222000" cy="22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900">
                  <a:solidFill>
                    <a:srgbClr val="FFFFFF"/>
                  </a:solidFill>
                </a:rPr>
                <a:t>2</a:t>
              </a:r>
              <a:endParaRPr sz="900">
                <a:solidFill>
                  <a:srgbClr val="FFFFFF"/>
                </a:solidFill>
              </a:endParaRPr>
            </a:p>
          </p:txBody>
        </p:sp>
      </p:grpSp>
      <p:grpSp>
        <p:nvGrpSpPr>
          <p:cNvPr id="860" name="Google Shape;860;p86"/>
          <p:cNvGrpSpPr/>
          <p:nvPr/>
        </p:nvGrpSpPr>
        <p:grpSpPr>
          <a:xfrm>
            <a:off x="2833661" y="3913742"/>
            <a:ext cx="236846" cy="273805"/>
            <a:chOff x="1346904" y="2297945"/>
            <a:chExt cx="236846" cy="273805"/>
          </a:xfrm>
        </p:grpSpPr>
        <p:sp>
          <p:nvSpPr>
            <p:cNvPr id="861" name="Google Shape;861;p86"/>
            <p:cNvSpPr/>
            <p:nvPr/>
          </p:nvSpPr>
          <p:spPr>
            <a:xfrm>
              <a:off x="1361750" y="2349750"/>
              <a:ext cx="222000" cy="222000"/>
            </a:xfrm>
            <a:prstGeom prst="ellipse">
              <a:avLst/>
            </a:prstGeom>
            <a:solidFill>
              <a:srgbClr val="FF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" name="Google Shape;862;p86"/>
            <p:cNvSpPr txBox="1"/>
            <p:nvPr/>
          </p:nvSpPr>
          <p:spPr>
            <a:xfrm>
              <a:off x="1346904" y="2297945"/>
              <a:ext cx="222000" cy="22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900">
                  <a:solidFill>
                    <a:srgbClr val="FFFFFF"/>
                  </a:solidFill>
                </a:rPr>
                <a:t>3</a:t>
              </a:r>
              <a:endParaRPr sz="900">
                <a:solidFill>
                  <a:srgbClr val="FFFFFF"/>
                </a:solidFill>
              </a:endParaRPr>
            </a:p>
          </p:txBody>
        </p:sp>
      </p:grp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6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p87"/>
          <p:cNvSpPr txBox="1"/>
          <p:nvPr/>
        </p:nvSpPr>
        <p:spPr>
          <a:xfrm>
            <a:off x="4572000" y="1916725"/>
            <a:ext cx="4137300" cy="2852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A2A2A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800"/>
          </a:p>
        </p:txBody>
      </p:sp>
      <p:sp>
        <p:nvSpPr>
          <p:cNvPr id="868" name="Google Shape;868;p87"/>
          <p:cNvSpPr txBox="1"/>
          <p:nvPr/>
        </p:nvSpPr>
        <p:spPr>
          <a:xfrm>
            <a:off x="4572000" y="1582225"/>
            <a:ext cx="4137300" cy="3345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rgbClr val="A2A2A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롯데마트 전체 카테고리 메뉴 HTML</a:t>
            </a:r>
            <a:endParaRPr sz="1000"/>
          </a:p>
        </p:txBody>
      </p:sp>
      <p:sp>
        <p:nvSpPr>
          <p:cNvPr id="869" name="Google Shape;869;p87"/>
          <p:cNvSpPr txBox="1"/>
          <p:nvPr/>
        </p:nvSpPr>
        <p:spPr>
          <a:xfrm>
            <a:off x="575550" y="836300"/>
            <a:ext cx="7992900" cy="3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lt1"/>
                </a:solidFill>
              </a:rPr>
              <a:t>2.4 탐색 가능 &gt; 2.4.10 섹션 제목</a:t>
            </a:r>
            <a:r>
              <a:rPr lang="ko">
                <a:solidFill>
                  <a:schemeClr val="lt1"/>
                </a:solidFill>
              </a:rPr>
              <a:t> : 페이지 내 적절한 &lt;h&gt; 태그 사용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870" name="Google Shape;870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650" y="2349725"/>
            <a:ext cx="4278501" cy="1683650"/>
          </a:xfrm>
          <a:prstGeom prst="rect">
            <a:avLst/>
          </a:prstGeom>
          <a:noFill/>
          <a:ln>
            <a:noFill/>
          </a:ln>
        </p:spPr>
      </p:pic>
      <p:sp>
        <p:nvSpPr>
          <p:cNvPr id="871" name="Google Shape;871;p87"/>
          <p:cNvSpPr/>
          <p:nvPr/>
        </p:nvSpPr>
        <p:spPr>
          <a:xfrm>
            <a:off x="2003950" y="2463750"/>
            <a:ext cx="591900" cy="2160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72" name="Google Shape;872;p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83925" y="1998200"/>
            <a:ext cx="2027800" cy="2663225"/>
          </a:xfrm>
          <a:prstGeom prst="rect">
            <a:avLst/>
          </a:prstGeom>
          <a:noFill/>
          <a:ln>
            <a:noFill/>
          </a:ln>
        </p:spPr>
      </p:pic>
      <p:sp>
        <p:nvSpPr>
          <p:cNvPr id="873" name="Google Shape;873;p87"/>
          <p:cNvSpPr/>
          <p:nvPr/>
        </p:nvSpPr>
        <p:spPr>
          <a:xfrm>
            <a:off x="160650" y="2760500"/>
            <a:ext cx="216000" cy="2160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74" name="Google Shape;874;p87"/>
          <p:cNvCxnSpPr>
            <a:stCxn id="871" idx="3"/>
          </p:cNvCxnSpPr>
          <p:nvPr/>
        </p:nvCxnSpPr>
        <p:spPr>
          <a:xfrm flipH="1" rot="10800000">
            <a:off x="2595850" y="2449650"/>
            <a:ext cx="3102600" cy="1221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75" name="Google Shape;875;p87"/>
          <p:cNvCxnSpPr>
            <a:stCxn id="873" idx="6"/>
          </p:cNvCxnSpPr>
          <p:nvPr/>
        </p:nvCxnSpPr>
        <p:spPr>
          <a:xfrm flipH="1" rot="10800000">
            <a:off x="376650" y="2819600"/>
            <a:ext cx="5277600" cy="489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76" name="Google Shape;876;p87"/>
          <p:cNvSpPr txBox="1"/>
          <p:nvPr/>
        </p:nvSpPr>
        <p:spPr>
          <a:xfrm>
            <a:off x="7206100" y="2464746"/>
            <a:ext cx="1339500" cy="684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A2A2A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rgbClr val="A2A2A2"/>
                </a:solidFill>
              </a:rPr>
              <a:t>&lt;h3&gt; 태그의 경우, b</a:t>
            </a:r>
            <a:r>
              <a:rPr lang="ko" sz="700">
                <a:solidFill>
                  <a:srgbClr val="A2A2A2"/>
                </a:solidFill>
              </a:rPr>
              <a:t>lind 클래스를 사용하여 눈에는 보이지 않으나, 스크린리더기 사용자들에게는 들리도록 처리되어 있습니다.</a:t>
            </a:r>
            <a:endParaRPr sz="700">
              <a:solidFill>
                <a:srgbClr val="A2A2A2"/>
              </a:solidFill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0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p88"/>
          <p:cNvSpPr txBox="1"/>
          <p:nvPr/>
        </p:nvSpPr>
        <p:spPr>
          <a:xfrm>
            <a:off x="575550" y="836300"/>
            <a:ext cx="7992900" cy="3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FFFF"/>
                </a:solidFill>
              </a:rPr>
              <a:t>2.5 입력 양식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882" name="Google Shape;882;p88"/>
          <p:cNvSpPr txBox="1"/>
          <p:nvPr/>
        </p:nvSpPr>
        <p:spPr>
          <a:xfrm>
            <a:off x="865875" y="1434150"/>
            <a:ext cx="7512000" cy="353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3" name="Google Shape;883;p88"/>
          <p:cNvSpPr txBox="1"/>
          <p:nvPr/>
        </p:nvSpPr>
        <p:spPr>
          <a:xfrm>
            <a:off x="4917670" y="1532584"/>
            <a:ext cx="3845100" cy="3339300"/>
          </a:xfrm>
          <a:prstGeom prst="rect">
            <a:avLst/>
          </a:prstGeom>
          <a:noFill/>
          <a:ln cap="flat" cmpd="sng" w="9525">
            <a:solidFill>
              <a:srgbClr val="A2A2A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 sz="900"/>
              <a:t>How to Meet Focus Visible</a:t>
            </a:r>
            <a:endParaRPr sz="9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/>
              <a:t>키보드로 조작할 수 있는 사용자 인터페이스는 키보드 포커스 표시기가 보이는 조작 모드를 제공한다.</a:t>
            </a:r>
            <a:endParaRPr sz="700"/>
          </a:p>
        </p:txBody>
      </p:sp>
      <p:sp>
        <p:nvSpPr>
          <p:cNvPr id="884" name="Google Shape;884;p88"/>
          <p:cNvSpPr txBox="1"/>
          <p:nvPr/>
        </p:nvSpPr>
        <p:spPr>
          <a:xfrm>
            <a:off x="256175" y="1373299"/>
            <a:ext cx="4315800" cy="2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u="sng">
                <a:solidFill>
                  <a:srgbClr val="3C78D8"/>
                </a:solidFill>
                <a:hlinkClick r:id="rId3"/>
              </a:rPr>
              <a:t>https://www.w3.org/WAI/WCAG21/Understanding/focus-visible</a:t>
            </a:r>
            <a:endParaRPr b="1" sz="900">
              <a:solidFill>
                <a:srgbClr val="3C78D8"/>
              </a:solidFill>
            </a:endParaRPr>
          </a:p>
        </p:txBody>
      </p:sp>
      <p:sp>
        <p:nvSpPr>
          <p:cNvPr id="885" name="Google Shape;885;p88"/>
          <p:cNvSpPr txBox="1"/>
          <p:nvPr/>
        </p:nvSpPr>
        <p:spPr>
          <a:xfrm>
            <a:off x="4908050" y="1420950"/>
            <a:ext cx="782400" cy="211500"/>
          </a:xfrm>
          <a:prstGeom prst="rect">
            <a:avLst/>
          </a:prstGeom>
          <a:solidFill>
            <a:srgbClr val="A2A2A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FFFFFF"/>
                </a:solidFill>
              </a:rPr>
              <a:t>Level AA</a:t>
            </a:r>
            <a:endParaRPr b="1" sz="1000">
              <a:solidFill>
                <a:srgbClr val="FFFFFF"/>
              </a:solidFill>
            </a:endParaRPr>
          </a:p>
        </p:txBody>
      </p:sp>
      <p:pic>
        <p:nvPicPr>
          <p:cNvPr id="886" name="Google Shape;886;p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1245" y="1812800"/>
            <a:ext cx="4332205" cy="3059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0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p89"/>
          <p:cNvSpPr txBox="1"/>
          <p:nvPr/>
        </p:nvSpPr>
        <p:spPr>
          <a:xfrm>
            <a:off x="575550" y="836300"/>
            <a:ext cx="7992900" cy="3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lt1"/>
                </a:solidFill>
              </a:rPr>
              <a:t>2.5 입력 양식 : 검색창 인풋 박스 초점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892" name="Google Shape;892;p89"/>
          <p:cNvSpPr txBox="1"/>
          <p:nvPr/>
        </p:nvSpPr>
        <p:spPr>
          <a:xfrm>
            <a:off x="6638450" y="1783525"/>
            <a:ext cx="2242500" cy="2852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A2A2A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- </a:t>
            </a:r>
            <a:r>
              <a:rPr lang="ko" sz="800"/>
              <a:t>롯데마트 검색창 인풋 박스에 초점이 들어오면 점선으로 테두리가 생깁니다.</a:t>
            </a:r>
            <a:endParaRPr sz="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시각적으로 뚜렷하게 구분 되고 있습니다.</a:t>
            </a:r>
            <a:endParaRPr sz="800"/>
          </a:p>
        </p:txBody>
      </p:sp>
      <p:sp>
        <p:nvSpPr>
          <p:cNvPr id="893" name="Google Shape;893;p89"/>
          <p:cNvSpPr txBox="1"/>
          <p:nvPr/>
        </p:nvSpPr>
        <p:spPr>
          <a:xfrm>
            <a:off x="6638450" y="1449025"/>
            <a:ext cx="2242500" cy="3345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rgbClr val="A2A2A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 sz="1000"/>
              <a:t>검색창 인풋 박스 초점</a:t>
            </a:r>
            <a:endParaRPr sz="1000"/>
          </a:p>
        </p:txBody>
      </p:sp>
      <p:pic>
        <p:nvPicPr>
          <p:cNvPr id="894" name="Google Shape;894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5100" y="2653825"/>
            <a:ext cx="4133850" cy="523875"/>
          </a:xfrm>
          <a:prstGeom prst="rect">
            <a:avLst/>
          </a:prstGeom>
          <a:noFill/>
          <a:ln>
            <a:noFill/>
          </a:ln>
        </p:spPr>
      </p:pic>
      <p:sp>
        <p:nvSpPr>
          <p:cNvPr id="895" name="Google Shape;895;p89"/>
          <p:cNvSpPr txBox="1"/>
          <p:nvPr/>
        </p:nvSpPr>
        <p:spPr>
          <a:xfrm>
            <a:off x="6638450" y="3042625"/>
            <a:ext cx="2242500" cy="3345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rgbClr val="A2A2A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검색창 인풋 박스 초점 CSS</a:t>
            </a:r>
            <a:endParaRPr sz="1000"/>
          </a:p>
        </p:txBody>
      </p:sp>
      <p:pic>
        <p:nvPicPr>
          <p:cNvPr id="896" name="Google Shape;896;p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09426" y="3714928"/>
            <a:ext cx="2113259" cy="523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0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p90"/>
          <p:cNvSpPr txBox="1"/>
          <p:nvPr/>
        </p:nvSpPr>
        <p:spPr>
          <a:xfrm>
            <a:off x="575550" y="836300"/>
            <a:ext cx="7992900" cy="3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FFFF"/>
                </a:solidFill>
              </a:rPr>
              <a:t>2.5 입력 양식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902" name="Google Shape;902;p90"/>
          <p:cNvSpPr txBox="1"/>
          <p:nvPr/>
        </p:nvSpPr>
        <p:spPr>
          <a:xfrm>
            <a:off x="865875" y="1434150"/>
            <a:ext cx="7512000" cy="353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3" name="Google Shape;903;p90"/>
          <p:cNvSpPr txBox="1"/>
          <p:nvPr/>
        </p:nvSpPr>
        <p:spPr>
          <a:xfrm>
            <a:off x="4917670" y="1532584"/>
            <a:ext cx="3845100" cy="3339300"/>
          </a:xfrm>
          <a:prstGeom prst="rect">
            <a:avLst/>
          </a:prstGeom>
          <a:noFill/>
          <a:ln cap="flat" cmpd="sng" w="9525">
            <a:solidFill>
              <a:srgbClr val="A2A2A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 sz="900"/>
              <a:t>How to Meet Focus Visible</a:t>
            </a:r>
            <a:endParaRPr sz="9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/>
              <a:t>키보드로 조작할 수 있는 사용자 인터페이스는 키보드 포커스 표시기가 보이는 조작 모드를 제공한다.</a:t>
            </a:r>
            <a:endParaRPr sz="700"/>
          </a:p>
        </p:txBody>
      </p:sp>
      <p:sp>
        <p:nvSpPr>
          <p:cNvPr id="904" name="Google Shape;904;p90"/>
          <p:cNvSpPr txBox="1"/>
          <p:nvPr/>
        </p:nvSpPr>
        <p:spPr>
          <a:xfrm>
            <a:off x="256175" y="1373299"/>
            <a:ext cx="4315800" cy="2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u="sng">
                <a:solidFill>
                  <a:srgbClr val="3C78D8"/>
                </a:solidFill>
                <a:hlinkClick r:id="rId3"/>
              </a:rPr>
              <a:t>https://www.w3.org/WAI/WCAG21/Understanding/focus-visible</a:t>
            </a:r>
            <a:endParaRPr b="1" sz="900">
              <a:solidFill>
                <a:srgbClr val="3C78D8"/>
              </a:solidFill>
            </a:endParaRPr>
          </a:p>
        </p:txBody>
      </p:sp>
      <p:sp>
        <p:nvSpPr>
          <p:cNvPr id="905" name="Google Shape;905;p90"/>
          <p:cNvSpPr txBox="1"/>
          <p:nvPr/>
        </p:nvSpPr>
        <p:spPr>
          <a:xfrm>
            <a:off x="4908050" y="1420950"/>
            <a:ext cx="782400" cy="211500"/>
          </a:xfrm>
          <a:prstGeom prst="rect">
            <a:avLst/>
          </a:prstGeom>
          <a:solidFill>
            <a:srgbClr val="A2A2A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FFFFFF"/>
                </a:solidFill>
              </a:rPr>
              <a:t>Level AA</a:t>
            </a:r>
            <a:endParaRPr b="1" sz="1000">
              <a:solidFill>
                <a:srgbClr val="FFFFFF"/>
              </a:solidFill>
            </a:endParaRPr>
          </a:p>
        </p:txBody>
      </p:sp>
      <p:pic>
        <p:nvPicPr>
          <p:cNvPr id="906" name="Google Shape;906;p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1245" y="1812800"/>
            <a:ext cx="4332205" cy="3059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0"/>
          <p:cNvSpPr txBox="1"/>
          <p:nvPr/>
        </p:nvSpPr>
        <p:spPr>
          <a:xfrm>
            <a:off x="1167300" y="1820225"/>
            <a:ext cx="6809400" cy="23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- 휴대 전화, 스마트 시계, 스마트 TV 및 작은 화면, 다른 입력 모드 등이 있는 기타 기기를 사용하는 사람들</a:t>
            </a:r>
            <a:endParaRPr sz="1100"/>
          </a:p>
          <a:p>
            <a:pPr indent="0" lvl="0" marL="0" rtl="0" algn="l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- 노화로 인하여 능력이 변하는 사람들</a:t>
            </a:r>
            <a:endParaRPr sz="1100"/>
          </a:p>
          <a:p>
            <a:pPr indent="0" lvl="0" marL="0" rtl="0" algn="l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- 팔이 부러졌거나 안경을 잃어 버린 상태에 있는 "일시적 장애"가 있는 사람들</a:t>
            </a:r>
            <a:endParaRPr sz="1100"/>
          </a:p>
          <a:p>
            <a:pPr indent="0" lvl="0" marL="0" rtl="0" algn="l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- 지나치게 밝은 환경에 있거나 소리를 켤 수 없는 도서관과 같은 환경에 있는 "상황 제한"을 가진 사람들</a:t>
            </a:r>
            <a:endParaRPr sz="1100"/>
          </a:p>
          <a:p>
            <a:pPr indent="0" lvl="0" marL="0" rtl="0" algn="l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- 인터넷 연결이 느리거나 대역폭이 제한되거나 비싼 사람들</a:t>
            </a:r>
            <a:endParaRPr sz="1100"/>
          </a:p>
        </p:txBody>
      </p:sp>
      <p:sp>
        <p:nvSpPr>
          <p:cNvPr id="120" name="Google Shape;120;p20"/>
          <p:cNvSpPr txBox="1"/>
          <p:nvPr/>
        </p:nvSpPr>
        <p:spPr>
          <a:xfrm>
            <a:off x="575550" y="836300"/>
            <a:ext cx="7992900" cy="3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FFFF"/>
                </a:solidFill>
              </a:rPr>
              <a:t>웹 접근성이 비장애인에게 미치는 긍정적 영향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1"/>
          <p:cNvSpPr txBox="1"/>
          <p:nvPr/>
        </p:nvSpPr>
        <p:spPr>
          <a:xfrm>
            <a:off x="821550" y="1539000"/>
            <a:ext cx="7680300" cy="29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앞서 설명한 이유로, 웹 페이지의 모든 기능은 키보드만을 사용해도 이용할 수 있어야 합니다.</a:t>
            </a:r>
            <a:endParaRPr sz="1200"/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롯데마트 웹 접근성 키보드 초점이동 개발은 WCAG 2.1 키보드 관련 항목에 의거하여 진행되었습니다. </a:t>
            </a:r>
            <a:endParaRPr sz="1200"/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1"/>
                </a:solidFill>
              </a:rPr>
              <a:t>WCAG 2.1의 </a:t>
            </a:r>
            <a:r>
              <a:rPr lang="ko" sz="1200"/>
              <a:t>각항목들을 통하여 하나씩 사례를 들어 소개해보겠습니다.</a:t>
            </a:r>
            <a:endParaRPr sz="1200"/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21"/>
          <p:cNvSpPr txBox="1"/>
          <p:nvPr/>
        </p:nvSpPr>
        <p:spPr>
          <a:xfrm>
            <a:off x="575550" y="836300"/>
            <a:ext cx="7992900" cy="3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FFFF"/>
                </a:solidFill>
              </a:rPr>
              <a:t>키보드 접근 관련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127" name="Google Shape;12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3525" y="1903225"/>
            <a:ext cx="3468875" cy="346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